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3" r:id="rId3"/>
    <p:sldId id="274" r:id="rId4"/>
    <p:sldId id="257" r:id="rId5"/>
    <p:sldId id="275" r:id="rId6"/>
    <p:sldId id="258" r:id="rId7"/>
    <p:sldId id="276" r:id="rId8"/>
    <p:sldId id="259" r:id="rId9"/>
    <p:sldId id="277" r:id="rId10"/>
    <p:sldId id="260" r:id="rId11"/>
    <p:sldId id="261" r:id="rId12"/>
    <p:sldId id="278" r:id="rId13"/>
    <p:sldId id="262" r:id="rId14"/>
    <p:sldId id="263" r:id="rId15"/>
    <p:sldId id="279" r:id="rId16"/>
    <p:sldId id="264" r:id="rId17"/>
    <p:sldId id="280" r:id="rId18"/>
    <p:sldId id="265" r:id="rId19"/>
    <p:sldId id="281" r:id="rId20"/>
    <p:sldId id="266" r:id="rId21"/>
    <p:sldId id="282" r:id="rId22"/>
    <p:sldId id="267" r:id="rId23"/>
    <p:sldId id="283" r:id="rId24"/>
    <p:sldId id="268" r:id="rId25"/>
    <p:sldId id="284" r:id="rId26"/>
    <p:sldId id="269" r:id="rId27"/>
    <p:sldId id="285" r:id="rId28"/>
    <p:sldId id="270" r:id="rId29"/>
    <p:sldId id="271" r:id="rId30"/>
    <p:sldId id="286" r:id="rId31"/>
    <p:sldId id="287" r:id="rId32"/>
    <p:sldId id="288" r:id="rId33"/>
    <p:sldId id="272"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1242" y="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A6F4DA9-9A71-46AE-A4D9-B0CB2CDD6E67}" type="datetimeFigureOut">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5086AE-15E9-425F-8E64-66793F7ABD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6F4DA9-9A71-46AE-A4D9-B0CB2CDD6E67}" type="datetimeFigureOut">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5086AE-15E9-425F-8E64-66793F7ABD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6F4DA9-9A71-46AE-A4D9-B0CB2CDD6E67}" type="datetimeFigureOut">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5086AE-15E9-425F-8E64-66793F7ABD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6F4DA9-9A71-46AE-A4D9-B0CB2CDD6E67}" type="datetimeFigureOut">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5086AE-15E9-425F-8E64-66793F7ABD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6F4DA9-9A71-46AE-A4D9-B0CB2CDD6E67}" type="datetimeFigureOut">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5086AE-15E9-425F-8E64-66793F7ABD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A6F4DA9-9A71-46AE-A4D9-B0CB2CDD6E67}" type="datetimeFigureOut">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5086AE-15E9-425F-8E64-66793F7ABD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A6F4DA9-9A71-46AE-A4D9-B0CB2CDD6E67}" type="datetimeFigureOut">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E5086AE-15E9-425F-8E64-66793F7ABD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A6F4DA9-9A71-46AE-A4D9-B0CB2CDD6E67}" type="datetimeFigureOut">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E5086AE-15E9-425F-8E64-66793F7ABD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6F4DA9-9A71-46AE-A4D9-B0CB2CDD6E67}" type="datetimeFigureOut">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E5086AE-15E9-425F-8E64-66793F7ABD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6F4DA9-9A71-46AE-A4D9-B0CB2CDD6E67}" type="datetimeFigureOut">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5086AE-15E9-425F-8E64-66793F7ABD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6F4DA9-9A71-46AE-A4D9-B0CB2CDD6E67}" type="datetimeFigureOut">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5086AE-15E9-425F-8E64-66793F7ABD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6F4DA9-9A71-46AE-A4D9-B0CB2CDD6E67}" type="datetimeFigureOut">
              <a:rPr lang="en-US" smtClean="0"/>
              <a:pPr/>
              <a:t>3/27/2020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5086AE-15E9-425F-8E64-66793F7ABD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66801"/>
            <a:ext cx="7772400" cy="1142999"/>
          </a:xfrm>
        </p:spPr>
        <p:txBody>
          <a:bodyPr>
            <a:normAutofit/>
          </a:bodyPr>
          <a:lstStyle/>
          <a:p>
            <a:r>
              <a:rPr lang="en-US" sz="6000" dirty="0" smtClean="0">
                <a:latin typeface="Times New Roman" panose="02020603050405020304" pitchFamily="18" charset="0"/>
                <a:cs typeface="Times New Roman" panose="02020603050405020304" pitchFamily="18" charset="0"/>
              </a:rPr>
              <a:t>OECD TG 471</a:t>
            </a:r>
            <a:endParaRPr lang="en-US" sz="60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2362200"/>
            <a:ext cx="8153400" cy="3276600"/>
          </a:xfrm>
        </p:spPr>
        <p:txBody>
          <a:bodyPr>
            <a:normAutofit/>
          </a:bodyPr>
          <a:lstStyle/>
          <a:p>
            <a:r>
              <a:rPr lang="en-US" sz="4400" b="1" u="sng" dirty="0" smtClean="0">
                <a:solidFill>
                  <a:schemeClr val="tx1"/>
                </a:solidFill>
                <a:latin typeface="Times New Roman" panose="02020603050405020304" pitchFamily="18" charset="0"/>
                <a:cs typeface="Times New Roman" panose="02020603050405020304" pitchFamily="18" charset="0"/>
              </a:rPr>
              <a:t>Bacterial Reverse Mutation Test</a:t>
            </a:r>
          </a:p>
          <a:p>
            <a:r>
              <a:rPr lang="en-US" sz="4400" b="1" u="sng" dirty="0" smtClean="0">
                <a:solidFill>
                  <a:schemeClr val="tx1"/>
                </a:solidFill>
                <a:latin typeface="Times New Roman" panose="02020603050405020304" pitchFamily="18" charset="0"/>
                <a:cs typeface="Times New Roman" panose="02020603050405020304" pitchFamily="18" charset="0"/>
              </a:rPr>
              <a:t>Or Ames </a:t>
            </a:r>
            <a:r>
              <a:rPr lang="en-US" sz="4400" b="1" u="sng" dirty="0" smtClean="0">
                <a:solidFill>
                  <a:schemeClr val="tx1"/>
                </a:solidFill>
                <a:latin typeface="Times New Roman" panose="02020603050405020304" pitchFamily="18" charset="0"/>
                <a:cs typeface="Times New Roman" panose="02020603050405020304" pitchFamily="18" charset="0"/>
              </a:rPr>
              <a:t>test</a:t>
            </a:r>
          </a:p>
          <a:p>
            <a:r>
              <a:rPr lang="en-GB" sz="4400" b="1" u="sng" dirty="0" smtClean="0">
                <a:solidFill>
                  <a:schemeClr val="tx1"/>
                </a:solidFill>
                <a:latin typeface="Times New Roman" panose="02020603050405020304" pitchFamily="18" charset="0"/>
                <a:cs typeface="Times New Roman" panose="02020603050405020304" pitchFamily="18" charset="0"/>
              </a:rPr>
              <a:t>by</a:t>
            </a:r>
          </a:p>
          <a:p>
            <a:r>
              <a:rPr lang="en-GB" sz="4400" b="1" u="sng" dirty="0" err="1" smtClean="0">
                <a:solidFill>
                  <a:schemeClr val="tx1"/>
                </a:solidFill>
                <a:latin typeface="Times New Roman" panose="02020603050405020304" pitchFamily="18" charset="0"/>
                <a:cs typeface="Times New Roman" panose="02020603050405020304" pitchFamily="18" charset="0"/>
              </a:rPr>
              <a:t>Dr.</a:t>
            </a:r>
            <a:r>
              <a:rPr lang="en-GB" sz="4400" b="1" u="sng" dirty="0" smtClean="0">
                <a:solidFill>
                  <a:schemeClr val="tx1"/>
                </a:solidFill>
                <a:latin typeface="Times New Roman" panose="02020603050405020304" pitchFamily="18" charset="0"/>
                <a:cs typeface="Times New Roman" panose="02020603050405020304" pitchFamily="18" charset="0"/>
              </a:rPr>
              <a:t> </a:t>
            </a:r>
            <a:r>
              <a:rPr lang="en-GB" sz="4400" b="1" u="sng" dirty="0" smtClean="0">
                <a:solidFill>
                  <a:schemeClr val="tx1"/>
                </a:solidFill>
                <a:latin typeface="Times New Roman" panose="02020603050405020304" pitchFamily="18" charset="0"/>
                <a:cs typeface="Times New Roman" panose="02020603050405020304" pitchFamily="18" charset="0"/>
              </a:rPr>
              <a:t>Muhammad Asif</a:t>
            </a:r>
            <a:endParaRPr lang="en-GB" sz="4400" b="1" u="sng" dirty="0" smtClean="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486400"/>
          </a:xfrm>
        </p:spPr>
        <p:txBody>
          <a:bodyPr>
            <a:normAutofit lnSpcReduction="10000"/>
          </a:bodyPr>
          <a:lstStyle/>
          <a:p>
            <a:pPr algn="just">
              <a:buNone/>
            </a:pPr>
            <a:r>
              <a:rPr lang="en-US" b="1" dirty="0" smtClean="0"/>
              <a:t>Amino-acid requirement </a:t>
            </a:r>
            <a:r>
              <a:rPr lang="en-US" dirty="0" smtClean="0"/>
              <a:t>for growth should be demonstrated for each frozen stock culture preparation (</a:t>
            </a:r>
            <a:r>
              <a:rPr lang="en-US" i="1" dirty="0" err="1" smtClean="0"/>
              <a:t>histidine</a:t>
            </a:r>
            <a:r>
              <a:rPr lang="en-US" i="1" dirty="0" smtClean="0"/>
              <a:t> for S. </a:t>
            </a:r>
            <a:r>
              <a:rPr lang="en-US" i="1" dirty="0" err="1" smtClean="0"/>
              <a:t>typhimurium</a:t>
            </a:r>
            <a:r>
              <a:rPr lang="en-US" i="1" dirty="0" smtClean="0"/>
              <a:t> </a:t>
            </a:r>
            <a:r>
              <a:rPr lang="en-US" dirty="0" smtClean="0"/>
              <a:t>strains, and </a:t>
            </a:r>
            <a:r>
              <a:rPr lang="en-US" i="1" dirty="0" smtClean="0"/>
              <a:t>tryptophan for E. coli strains</a:t>
            </a:r>
            <a:r>
              <a:rPr lang="en-US" dirty="0" smtClean="0"/>
              <a:t>). </a:t>
            </a:r>
          </a:p>
          <a:p>
            <a:pPr>
              <a:buNone/>
            </a:pPr>
            <a:r>
              <a:rPr lang="en-US" dirty="0" smtClean="0"/>
              <a:t>These four strains have </a:t>
            </a:r>
            <a:r>
              <a:rPr lang="en-US" b="1" dirty="0" smtClean="0"/>
              <a:t>GC base pairs </a:t>
            </a:r>
            <a:r>
              <a:rPr lang="en-US" dirty="0" smtClean="0"/>
              <a:t>at the primary reversion site. Certain </a:t>
            </a:r>
            <a:r>
              <a:rPr lang="en-US" dirty="0" err="1" smtClean="0"/>
              <a:t>oxidising</a:t>
            </a:r>
            <a:r>
              <a:rPr lang="en-US" dirty="0" smtClean="0"/>
              <a:t> mutagens, cross-linking agents and </a:t>
            </a:r>
            <a:r>
              <a:rPr lang="en-US" dirty="0" err="1" smtClean="0"/>
              <a:t>hydrazines</a:t>
            </a:r>
            <a:r>
              <a:rPr lang="en-US" dirty="0" smtClean="0"/>
              <a:t> which may not be detected by above four strains, may be detected by </a:t>
            </a:r>
            <a:r>
              <a:rPr lang="en-US" i="1" dirty="0" err="1" smtClean="0"/>
              <a:t>E.coli</a:t>
            </a:r>
            <a:r>
              <a:rPr lang="en-US" dirty="0" smtClean="0"/>
              <a:t> WP2 strains or </a:t>
            </a:r>
            <a:r>
              <a:rPr lang="en-US" i="1" dirty="0" smtClean="0"/>
              <a:t>S. </a:t>
            </a:r>
            <a:r>
              <a:rPr lang="en-US" i="1" dirty="0" err="1" smtClean="0"/>
              <a:t>typhimurium</a:t>
            </a:r>
            <a:r>
              <a:rPr lang="en-US" i="1" dirty="0" smtClean="0"/>
              <a:t> </a:t>
            </a:r>
            <a:r>
              <a:rPr lang="en-US" dirty="0" smtClean="0"/>
              <a:t>TA102 which have an </a:t>
            </a:r>
            <a:r>
              <a:rPr lang="en-US" b="1" dirty="0" smtClean="0"/>
              <a:t>AT base pair</a:t>
            </a:r>
            <a:r>
              <a:rPr lang="en-US" dirty="0" smtClean="0"/>
              <a:t> at the primary reversion site.</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14400"/>
            <a:ext cx="8610600" cy="5562600"/>
          </a:xfrm>
        </p:spPr>
        <p:txBody>
          <a:bodyPr>
            <a:noAutofit/>
          </a:bodyPr>
          <a:lstStyle/>
          <a:p>
            <a:pPr algn="just">
              <a:buNone/>
            </a:pPr>
            <a:r>
              <a:rPr lang="en-US" dirty="0" smtClean="0"/>
              <a:t>Other </a:t>
            </a:r>
            <a:r>
              <a:rPr lang="en-US" b="1" dirty="0" smtClean="0"/>
              <a:t>phenotypic characteristics </a:t>
            </a:r>
            <a:r>
              <a:rPr lang="en-US" dirty="0" smtClean="0"/>
              <a:t>namely: the presence or absence of R-factor plasmids where appropriate [i.e. </a:t>
            </a:r>
            <a:r>
              <a:rPr lang="en-US" u="sng" dirty="0" err="1" smtClean="0"/>
              <a:t>ampicillin</a:t>
            </a:r>
            <a:r>
              <a:rPr lang="en-US" u="sng" dirty="0" smtClean="0"/>
              <a:t> resistance</a:t>
            </a:r>
            <a:r>
              <a:rPr lang="en-US" dirty="0" smtClean="0"/>
              <a:t> in strains TA98, TA100 and TA97a or TA97, WP2 </a:t>
            </a:r>
            <a:r>
              <a:rPr lang="en-US" dirty="0" err="1" smtClean="0"/>
              <a:t>uvrA</a:t>
            </a:r>
            <a:r>
              <a:rPr lang="en-US" dirty="0" smtClean="0"/>
              <a:t> and WP2 </a:t>
            </a:r>
            <a:r>
              <a:rPr lang="en-US" dirty="0" err="1" smtClean="0"/>
              <a:t>uvrA</a:t>
            </a:r>
            <a:r>
              <a:rPr lang="en-US" dirty="0" smtClean="0"/>
              <a:t> (pKM101), and </a:t>
            </a:r>
            <a:r>
              <a:rPr lang="en-US" u="sng" dirty="0" err="1" smtClean="0"/>
              <a:t>ampicillin</a:t>
            </a:r>
            <a:r>
              <a:rPr lang="en-US" u="sng" dirty="0" smtClean="0"/>
              <a:t> + tetracycline </a:t>
            </a:r>
            <a:r>
              <a:rPr lang="en-US" dirty="0" smtClean="0"/>
              <a:t>resistance in strain TA102]; the presence of characteristic mutations (i.e. </a:t>
            </a:r>
            <a:r>
              <a:rPr lang="en-US" dirty="0" err="1" smtClean="0"/>
              <a:t>rfa</a:t>
            </a:r>
            <a:r>
              <a:rPr lang="en-US" dirty="0" smtClean="0"/>
              <a:t> mutation in </a:t>
            </a:r>
            <a:r>
              <a:rPr lang="en-US" i="1" dirty="0" smtClean="0"/>
              <a:t>S. </a:t>
            </a:r>
            <a:r>
              <a:rPr lang="en-US" i="1" dirty="0" err="1" smtClean="0"/>
              <a:t>typhimurium</a:t>
            </a:r>
            <a:r>
              <a:rPr lang="en-US" i="1" dirty="0" smtClean="0"/>
              <a:t> </a:t>
            </a:r>
            <a:r>
              <a:rPr lang="en-US" dirty="0" smtClean="0"/>
              <a:t>through sensitivity to crystal violet, and </a:t>
            </a:r>
            <a:r>
              <a:rPr lang="en-US" dirty="0" err="1" smtClean="0"/>
              <a:t>uvrA</a:t>
            </a:r>
            <a:r>
              <a:rPr lang="en-US" dirty="0" smtClean="0"/>
              <a:t> mutation in E. coli or </a:t>
            </a:r>
            <a:r>
              <a:rPr lang="en-US" dirty="0" err="1" smtClean="0"/>
              <a:t>uvrB</a:t>
            </a:r>
            <a:r>
              <a:rPr lang="en-US" dirty="0" smtClean="0"/>
              <a:t> mutation in </a:t>
            </a:r>
            <a:r>
              <a:rPr lang="en-US" i="1" dirty="0" smtClean="0"/>
              <a:t>S. </a:t>
            </a:r>
            <a:r>
              <a:rPr lang="en-US" i="1" dirty="0" err="1" smtClean="0"/>
              <a:t>typhimurium</a:t>
            </a:r>
            <a:r>
              <a:rPr lang="en-US" dirty="0" smtClean="0"/>
              <a:t>, through sensitivity to ultraviolet light).  </a:t>
            </a:r>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lstStyle/>
          <a:p>
            <a:pPr algn="just">
              <a:buNone/>
            </a:pPr>
            <a:r>
              <a:rPr lang="en-US" dirty="0" smtClean="0"/>
              <a:t>The strains should yield spontaneous </a:t>
            </a:r>
            <a:r>
              <a:rPr lang="en-US" dirty="0" err="1" smtClean="0"/>
              <a:t>revertant</a:t>
            </a:r>
            <a:r>
              <a:rPr lang="en-US" dirty="0" smtClean="0"/>
              <a:t> colony plate counts within the expected frequency ranges.</a:t>
            </a:r>
          </a:p>
          <a:p>
            <a:pPr>
              <a:buNone/>
            </a:pPr>
            <a:r>
              <a:rPr lang="en-US" sz="4400" b="1" dirty="0" smtClean="0"/>
              <a:t>Medium:</a:t>
            </a:r>
          </a:p>
          <a:p>
            <a:pPr algn="just">
              <a:buNone/>
            </a:pPr>
            <a:r>
              <a:rPr lang="en-US" dirty="0" smtClean="0"/>
              <a:t>An appropriate </a:t>
            </a:r>
            <a:r>
              <a:rPr lang="en-US" b="1" dirty="0" smtClean="0"/>
              <a:t>minimal agar </a:t>
            </a:r>
            <a:r>
              <a:rPr lang="en-US" dirty="0" smtClean="0"/>
              <a:t>(e.g. containing Vogel-Bonner minimal medium E and glucose) and an </a:t>
            </a:r>
            <a:r>
              <a:rPr lang="en-US" b="1" dirty="0" smtClean="0"/>
              <a:t>overlay agar </a:t>
            </a:r>
            <a:r>
              <a:rPr lang="en-US" dirty="0" smtClean="0"/>
              <a:t>containing </a:t>
            </a:r>
            <a:r>
              <a:rPr lang="en-US" dirty="0" err="1" smtClean="0"/>
              <a:t>histidine</a:t>
            </a:r>
            <a:r>
              <a:rPr lang="en-US" dirty="0" smtClean="0"/>
              <a:t> and biotin or tryptophan, to allow for a few cell divisions, is used. </a:t>
            </a:r>
          </a:p>
          <a:p>
            <a:pPr>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762000"/>
            <a:ext cx="8763000" cy="5791200"/>
          </a:xfrm>
        </p:spPr>
        <p:txBody>
          <a:bodyPr>
            <a:noAutofit/>
          </a:bodyPr>
          <a:lstStyle/>
          <a:p>
            <a:pPr>
              <a:buNone/>
            </a:pPr>
            <a:r>
              <a:rPr lang="en-US" sz="4400" b="1" dirty="0" smtClean="0"/>
              <a:t>Metabolic activation:</a:t>
            </a:r>
          </a:p>
          <a:p>
            <a:pPr algn="just">
              <a:buNone/>
            </a:pPr>
            <a:r>
              <a:rPr lang="en-US" dirty="0" smtClean="0"/>
              <a:t>Bacteria are exposed to the test substance both in the presence and absence of an appropriate </a:t>
            </a:r>
            <a:r>
              <a:rPr lang="en-US" b="1" dirty="0" smtClean="0"/>
              <a:t>metabolic activation system </a:t>
            </a:r>
            <a:r>
              <a:rPr lang="en-US" dirty="0" smtClean="0"/>
              <a:t>which are chosen on the basis of class of chemicals being tested.  The most commonly used is a cofactor supplemented post-mitochondrial fraction (S9) prepared from the livers of rodents treated with enzyme-inducing agents such as </a:t>
            </a:r>
            <a:r>
              <a:rPr lang="en-US" dirty="0" err="1" smtClean="0"/>
              <a:t>Aroclor</a:t>
            </a:r>
            <a:r>
              <a:rPr lang="en-US" dirty="0" smtClean="0"/>
              <a:t> 1254 or a combination of </a:t>
            </a:r>
            <a:r>
              <a:rPr lang="en-US" dirty="0" err="1" smtClean="0"/>
              <a:t>phenobarbitone</a:t>
            </a:r>
            <a:r>
              <a:rPr lang="en-US" dirty="0" smtClean="0"/>
              <a:t> and </a:t>
            </a:r>
            <a:r>
              <a:rPr lang="en-US" dirty="0" err="1" smtClean="0"/>
              <a:t>ßnaphthoflavone</a:t>
            </a:r>
            <a:r>
              <a:rPr lang="en-US" dirty="0" smtClean="0"/>
              <a:t>.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Autofit/>
          </a:bodyPr>
          <a:lstStyle/>
          <a:p>
            <a:r>
              <a:rPr lang="en-US" sz="4800" b="1" dirty="0" smtClean="0"/>
              <a:t>Test substance/Preparation:</a:t>
            </a:r>
            <a:endParaRPr lang="en-US" sz="4800" b="1" dirty="0"/>
          </a:p>
        </p:txBody>
      </p:sp>
      <p:sp>
        <p:nvSpPr>
          <p:cNvPr id="3" name="Content Placeholder 2"/>
          <p:cNvSpPr>
            <a:spLocks noGrp="1"/>
          </p:cNvSpPr>
          <p:nvPr>
            <p:ph idx="1"/>
          </p:nvPr>
        </p:nvSpPr>
        <p:spPr>
          <a:xfrm>
            <a:off x="304800" y="1066800"/>
            <a:ext cx="8628888" cy="5562600"/>
          </a:xfrm>
        </p:spPr>
        <p:txBody>
          <a:bodyPr>
            <a:noAutofit/>
          </a:bodyPr>
          <a:lstStyle/>
          <a:p>
            <a:pPr algn="just">
              <a:buNone/>
            </a:pPr>
            <a:r>
              <a:rPr lang="en-US" dirty="0" smtClean="0"/>
              <a:t>Solid test substances are </a:t>
            </a:r>
            <a:r>
              <a:rPr lang="en-US" b="1" dirty="0" smtClean="0"/>
              <a:t>dissolved or suspended </a:t>
            </a:r>
            <a:r>
              <a:rPr lang="en-US" dirty="0" smtClean="0"/>
              <a:t>in appropriate solvents or vehicles and </a:t>
            </a:r>
            <a:r>
              <a:rPr lang="en-US" b="1" dirty="0" smtClean="0"/>
              <a:t>diluted if appropriate </a:t>
            </a:r>
            <a:r>
              <a:rPr lang="en-US" dirty="0" smtClean="0"/>
              <a:t>prior to treatment of the bacteria. Fresh preparations should be employed unless stability data demonstrate the acceptability of storage.</a:t>
            </a:r>
          </a:p>
          <a:p>
            <a:pPr algn="just">
              <a:buNone/>
            </a:pPr>
            <a:r>
              <a:rPr lang="en-US" sz="4000" b="1" dirty="0" smtClean="0"/>
              <a:t>Test Conditions:</a:t>
            </a:r>
            <a:br>
              <a:rPr lang="en-US" sz="4000" b="1" dirty="0" smtClean="0"/>
            </a:br>
            <a:r>
              <a:rPr lang="en-US" dirty="0" smtClean="0"/>
              <a:t>The solvent/vehicle should not be chemically reactive towards the test substance and must be compatible with the survival of the bacteria and the S9 activity.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838200"/>
            <a:ext cx="8686800" cy="5638800"/>
          </a:xfrm>
        </p:spPr>
        <p:txBody>
          <a:bodyPr>
            <a:normAutofit fontScale="92500" lnSpcReduction="10000"/>
          </a:bodyPr>
          <a:lstStyle/>
          <a:p>
            <a:pPr algn="just">
              <a:buNone/>
            </a:pPr>
            <a:r>
              <a:rPr lang="en-US" dirty="0" smtClean="0"/>
              <a:t>It is recommended to prefer aqueous solvent/vehicle and then water free organic solvents if test substance is water unstable.</a:t>
            </a:r>
            <a:endParaRPr lang="en-US" b="1" dirty="0" smtClean="0"/>
          </a:p>
          <a:p>
            <a:pPr>
              <a:buNone/>
            </a:pPr>
            <a:r>
              <a:rPr lang="en-US" sz="4800" b="1" dirty="0" smtClean="0"/>
              <a:t>Exposure concentrations:</a:t>
            </a:r>
          </a:p>
          <a:p>
            <a:pPr algn="just">
              <a:buNone/>
            </a:pPr>
            <a:r>
              <a:rPr lang="en-US" dirty="0" smtClean="0"/>
              <a:t>Criteria to determine the highest amount of test substance to be used are </a:t>
            </a:r>
            <a:r>
              <a:rPr lang="en-US" dirty="0" err="1" smtClean="0"/>
              <a:t>cytotoxicity</a:t>
            </a:r>
            <a:r>
              <a:rPr lang="en-US" dirty="0" smtClean="0"/>
              <a:t> &amp; solubility in the final treatment mixture, which may be determined in preliminary experiment. </a:t>
            </a:r>
            <a:r>
              <a:rPr lang="en-US" b="1" dirty="0" err="1" smtClean="0"/>
              <a:t>Cytotoxicity</a:t>
            </a:r>
            <a:r>
              <a:rPr lang="en-US" dirty="0" smtClean="0"/>
              <a:t> may be detected by a reduction in the number of </a:t>
            </a:r>
            <a:r>
              <a:rPr lang="en-US" dirty="0" err="1" smtClean="0"/>
              <a:t>revertant</a:t>
            </a:r>
            <a:r>
              <a:rPr lang="en-US" dirty="0" smtClean="0"/>
              <a:t> colonies, a clearing or diminution of the background lawn, or the degree of survival of treated cultures,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14400"/>
            <a:ext cx="8763000" cy="5562600"/>
          </a:xfrm>
        </p:spPr>
        <p:txBody>
          <a:bodyPr>
            <a:noAutofit/>
          </a:bodyPr>
          <a:lstStyle/>
          <a:p>
            <a:pPr algn="just">
              <a:buNone/>
            </a:pPr>
            <a:r>
              <a:rPr lang="en-US" dirty="0" smtClean="0"/>
              <a:t>this </a:t>
            </a:r>
            <a:r>
              <a:rPr lang="en-US" dirty="0" err="1" smtClean="0"/>
              <a:t>cytotoxicity</a:t>
            </a:r>
            <a:r>
              <a:rPr lang="en-US" dirty="0" smtClean="0"/>
              <a:t> may be altered by the presence of metabolic activation systems. </a:t>
            </a:r>
            <a:r>
              <a:rPr lang="en-US" b="1" dirty="0" smtClean="0"/>
              <a:t>Insolubilit</a:t>
            </a:r>
            <a:r>
              <a:rPr lang="en-US" dirty="0" smtClean="0"/>
              <a:t>y may be assessed as precipitation in the final mixture under the actual test conditions and evident to the unaided eye.</a:t>
            </a:r>
          </a:p>
          <a:p>
            <a:pPr algn="just">
              <a:buNone/>
            </a:pPr>
            <a:r>
              <a:rPr lang="en-US" dirty="0" smtClean="0"/>
              <a:t> The </a:t>
            </a:r>
            <a:r>
              <a:rPr lang="en-US" b="1" dirty="0" smtClean="0"/>
              <a:t>recommended maximum test concentration </a:t>
            </a:r>
            <a:r>
              <a:rPr lang="en-US" dirty="0" smtClean="0"/>
              <a:t>for soluble non-</a:t>
            </a:r>
            <a:r>
              <a:rPr lang="en-US" dirty="0" err="1" smtClean="0"/>
              <a:t>cytotoxic</a:t>
            </a:r>
            <a:r>
              <a:rPr lang="en-US" dirty="0" smtClean="0"/>
              <a:t> substances is 5 mg/plate or 5 µl/plate, while for non-</a:t>
            </a:r>
            <a:r>
              <a:rPr lang="en-US" dirty="0" err="1" smtClean="0"/>
              <a:t>cytotoxic</a:t>
            </a:r>
            <a:r>
              <a:rPr lang="en-US" dirty="0" smtClean="0"/>
              <a:t> substances that are not soluble at 5 mg/plate or 5 µl/plate, one or more concentrations tested</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486400"/>
          </a:xfrm>
        </p:spPr>
        <p:txBody>
          <a:bodyPr>
            <a:normAutofit/>
          </a:bodyPr>
          <a:lstStyle/>
          <a:p>
            <a:pPr>
              <a:buNone/>
            </a:pPr>
            <a:r>
              <a:rPr lang="en-US" dirty="0" smtClean="0"/>
              <a:t>should be insoluble in the final treatment mixture. Concentration above this value may be considered when test substance contains </a:t>
            </a:r>
            <a:r>
              <a:rPr lang="en-US" b="1" dirty="0" smtClean="0"/>
              <a:t>potentially mutagenic impurities.</a:t>
            </a:r>
            <a:endParaRPr lang="en-US" dirty="0" smtClean="0"/>
          </a:p>
          <a:p>
            <a:pPr algn="just">
              <a:buNone/>
            </a:pPr>
            <a:r>
              <a:rPr lang="en-US" dirty="0" smtClean="0"/>
              <a:t>The precipitate should not interfere with the scoring.  At least five different </a:t>
            </a:r>
            <a:r>
              <a:rPr lang="en-US" dirty="0" err="1" smtClean="0"/>
              <a:t>analysable</a:t>
            </a:r>
            <a:r>
              <a:rPr lang="en-US" dirty="0" smtClean="0"/>
              <a:t> concentrations of the test substance should be used with approximately </a:t>
            </a:r>
            <a:r>
              <a:rPr lang="en-US" b="1" dirty="0" smtClean="0"/>
              <a:t>half log (i.e. √10) intervals</a:t>
            </a:r>
            <a:r>
              <a:rPr lang="en-US" dirty="0" smtClean="0"/>
              <a:t> between test points for an initial experiment.</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4800" b="1" dirty="0" smtClean="0"/>
              <a:t>Controls:</a:t>
            </a:r>
            <a:endParaRPr lang="en-US" sz="4800" b="1" dirty="0"/>
          </a:p>
        </p:txBody>
      </p:sp>
      <p:sp>
        <p:nvSpPr>
          <p:cNvPr id="3" name="Content Placeholder 2"/>
          <p:cNvSpPr>
            <a:spLocks noGrp="1"/>
          </p:cNvSpPr>
          <p:nvPr>
            <p:ph idx="1"/>
          </p:nvPr>
        </p:nvSpPr>
        <p:spPr>
          <a:xfrm>
            <a:off x="381000" y="1066800"/>
            <a:ext cx="8552688" cy="5181600"/>
          </a:xfrm>
        </p:spPr>
        <p:txBody>
          <a:bodyPr>
            <a:noAutofit/>
          </a:bodyPr>
          <a:lstStyle/>
          <a:p>
            <a:pPr>
              <a:buNone/>
            </a:pPr>
            <a:r>
              <a:rPr lang="en-US" dirty="0" smtClean="0"/>
              <a:t>Concurrent strain-specific positive and negative (solvent or vehicle) controls, both with and without metabolic activation, should be included in each assay.  </a:t>
            </a:r>
            <a:r>
              <a:rPr lang="en-US" b="1" dirty="0" smtClean="0"/>
              <a:t>Positive control </a:t>
            </a:r>
            <a:r>
              <a:rPr lang="en-US" dirty="0" smtClean="0"/>
              <a:t>reference substance (containing test substance), are different for assays employing a metabolic activation system or without it selected on the basis bacterial strain used. </a:t>
            </a:r>
            <a:r>
              <a:rPr lang="en-US" b="1" dirty="0" smtClean="0"/>
              <a:t>Negative controls </a:t>
            </a:r>
            <a:r>
              <a:rPr lang="en-US" dirty="0" smtClean="0"/>
              <a:t>are also used with only vehicle in it and dealt in same way as the treatment groups.</a:t>
            </a:r>
          </a:p>
          <a:p>
            <a:pPr>
              <a:buNone/>
            </a:pPr>
            <a:r>
              <a:rPr lang="en-US" dirty="0" smtClean="0"/>
              <a:t>. </a:t>
            </a:r>
          </a:p>
          <a:p>
            <a:pPr>
              <a:buNone/>
            </a:pPr>
            <a:endParaRPr lang="en-US"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14400"/>
            <a:ext cx="8458200" cy="5486400"/>
          </a:xfrm>
        </p:spPr>
        <p:txBody>
          <a:bodyPr>
            <a:normAutofit/>
          </a:bodyPr>
          <a:lstStyle/>
          <a:p>
            <a:pPr>
              <a:buNone/>
            </a:pPr>
            <a:r>
              <a:rPr lang="en-US" sz="5400" b="1" u="sng" dirty="0" smtClean="0"/>
              <a:t>Procedure:</a:t>
            </a:r>
          </a:p>
          <a:p>
            <a:pPr>
              <a:buNone/>
            </a:pPr>
            <a:r>
              <a:rPr lang="en-US" sz="4800" b="1" dirty="0" smtClean="0"/>
              <a:t>Treatment with test substance:</a:t>
            </a:r>
          </a:p>
          <a:p>
            <a:pPr>
              <a:buNone/>
            </a:pPr>
            <a:r>
              <a:rPr lang="en-US" dirty="0" smtClean="0"/>
              <a:t> </a:t>
            </a:r>
            <a:r>
              <a:rPr lang="en-US" b="1" u="sng" dirty="0" smtClean="0"/>
              <a:t>Plate incorporation method without metabolic activation</a:t>
            </a:r>
            <a:r>
              <a:rPr lang="en-US" dirty="0" smtClean="0"/>
              <a:t>:</a:t>
            </a:r>
            <a:br>
              <a:rPr lang="en-US" dirty="0" smtClean="0"/>
            </a:br>
            <a:r>
              <a:rPr lang="en-US" b="1" dirty="0" smtClean="0"/>
              <a:t>test solution </a:t>
            </a:r>
            <a:r>
              <a:rPr lang="en-US" dirty="0" smtClean="0"/>
              <a:t>0.05 ml or 0.1 ml, fresh </a:t>
            </a:r>
            <a:r>
              <a:rPr lang="en-US" b="1" dirty="0" smtClean="0"/>
              <a:t>bacterial culture </a:t>
            </a:r>
            <a:r>
              <a:rPr lang="en-US" dirty="0" smtClean="0"/>
              <a:t>0.1ml</a:t>
            </a:r>
            <a:r>
              <a:rPr lang="en-US" b="1" dirty="0" smtClean="0"/>
              <a:t> </a:t>
            </a:r>
            <a:r>
              <a:rPr lang="en-US" dirty="0" smtClean="0"/>
              <a:t>(containing approximately 108 viable cells),  and </a:t>
            </a:r>
            <a:r>
              <a:rPr lang="en-US" b="1" dirty="0" smtClean="0"/>
              <a:t>sterile buffer </a:t>
            </a:r>
            <a:r>
              <a:rPr lang="en-US" dirty="0" smtClean="0"/>
              <a:t>0.5ml</a:t>
            </a:r>
            <a:r>
              <a:rPr lang="en-US" b="1" dirty="0" smtClean="0"/>
              <a:t> </a:t>
            </a:r>
            <a:r>
              <a:rPr lang="en-US" dirty="0" smtClean="0"/>
              <a:t>are mixed with 2.0 ml of </a:t>
            </a:r>
            <a:r>
              <a:rPr lang="en-US" b="1" dirty="0" smtClean="0"/>
              <a:t>overlay agar</a:t>
            </a:r>
            <a:r>
              <a:rPr lang="en-US" dirty="0" smtClean="0"/>
              <a:t>.  </a:t>
            </a:r>
          </a:p>
          <a:p>
            <a:pPr>
              <a:buNone/>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Autofit/>
          </a:bodyPr>
          <a:lstStyle/>
          <a:p>
            <a:r>
              <a:rPr lang="en-US" sz="4800" b="1" u="sng" dirty="0" smtClean="0"/>
              <a:t>Introduction:</a:t>
            </a:r>
            <a:endParaRPr lang="en-US" sz="4800" b="1" u="sng" dirty="0"/>
          </a:p>
        </p:txBody>
      </p:sp>
      <p:sp>
        <p:nvSpPr>
          <p:cNvPr id="3" name="Content Placeholder 2"/>
          <p:cNvSpPr>
            <a:spLocks noGrp="1"/>
          </p:cNvSpPr>
          <p:nvPr>
            <p:ph idx="1"/>
          </p:nvPr>
        </p:nvSpPr>
        <p:spPr>
          <a:xfrm>
            <a:off x="228600" y="1143000"/>
            <a:ext cx="8763000" cy="5562600"/>
          </a:xfrm>
        </p:spPr>
        <p:txBody>
          <a:bodyPr>
            <a:noAutofit/>
          </a:bodyPr>
          <a:lstStyle/>
          <a:p>
            <a:pPr>
              <a:buNone/>
            </a:pPr>
            <a:r>
              <a:rPr lang="en-US" sz="3600" b="1" u="sng" dirty="0" smtClean="0"/>
              <a:t>Purpose:</a:t>
            </a:r>
          </a:p>
          <a:p>
            <a:pPr>
              <a:buNone/>
            </a:pPr>
            <a:r>
              <a:rPr lang="en-US" dirty="0" smtClean="0"/>
              <a:t>The bacterial reverse mutation test uses amino-acid requiring strains of </a:t>
            </a:r>
            <a:r>
              <a:rPr lang="en-US" i="1" dirty="0" smtClean="0"/>
              <a:t>Salmonella </a:t>
            </a:r>
            <a:r>
              <a:rPr lang="en-US" i="1" dirty="0" err="1" smtClean="0"/>
              <a:t>typhimurium</a:t>
            </a:r>
            <a:r>
              <a:rPr lang="en-US" i="1" dirty="0" smtClean="0"/>
              <a:t> </a:t>
            </a:r>
            <a:r>
              <a:rPr lang="en-US" dirty="0" smtClean="0"/>
              <a:t>and </a:t>
            </a:r>
            <a:r>
              <a:rPr lang="en-US" i="1" dirty="0" smtClean="0"/>
              <a:t>Escherichia coli </a:t>
            </a:r>
            <a:r>
              <a:rPr lang="en-US" dirty="0" smtClean="0"/>
              <a:t>to detect point mutations, which involve substitution, addition or deletion of one or a few DNA base pairs </a:t>
            </a:r>
          </a:p>
          <a:p>
            <a:pPr>
              <a:buNone/>
            </a:pPr>
            <a:r>
              <a:rPr lang="en-US" sz="3600" b="1" dirty="0" smtClean="0"/>
              <a:t>Initial considerations:</a:t>
            </a:r>
          </a:p>
          <a:p>
            <a:pPr>
              <a:buNone/>
            </a:pPr>
            <a:r>
              <a:rPr lang="en-US" dirty="0" smtClean="0"/>
              <a:t>The bacterial reverse mutation test </a:t>
            </a:r>
            <a:r>
              <a:rPr lang="en-US" dirty="0" err="1" smtClean="0"/>
              <a:t>utilises</a:t>
            </a:r>
            <a:r>
              <a:rPr lang="en-US" dirty="0" smtClean="0"/>
              <a:t> prokaryotic cells, and is commonly</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838200"/>
            <a:ext cx="8763000" cy="5715000"/>
          </a:xfrm>
        </p:spPr>
        <p:txBody>
          <a:bodyPr>
            <a:noAutofit/>
          </a:bodyPr>
          <a:lstStyle/>
          <a:p>
            <a:pPr>
              <a:buNone/>
            </a:pPr>
            <a:r>
              <a:rPr lang="en-US" sz="4000" b="1" u="sng" dirty="0" smtClean="0"/>
              <a:t>Plate incorporation method with metabolic activation:</a:t>
            </a:r>
          </a:p>
          <a:p>
            <a:pPr>
              <a:buNone/>
            </a:pPr>
            <a:r>
              <a:rPr lang="en-US" b="1" dirty="0" smtClean="0"/>
              <a:t>    metabolic activation mixture </a:t>
            </a:r>
            <a:r>
              <a:rPr lang="en-US" dirty="0" smtClean="0"/>
              <a:t>0.5ml containing an adequate amount of post-mitochondrial fraction (in the range from 5 to 30% v/v in the metabolic activation mixture) are mixed with the </a:t>
            </a:r>
            <a:r>
              <a:rPr lang="en-US" b="1" dirty="0" smtClean="0"/>
              <a:t>overlay agar </a:t>
            </a:r>
            <a:r>
              <a:rPr lang="en-US" dirty="0" smtClean="0"/>
              <a:t>(2.0 ml), together with the </a:t>
            </a:r>
            <a:r>
              <a:rPr lang="en-US" b="1" dirty="0" smtClean="0"/>
              <a:t>bacteria</a:t>
            </a:r>
            <a:r>
              <a:rPr lang="en-US" dirty="0" smtClean="0"/>
              <a:t> and </a:t>
            </a:r>
            <a:r>
              <a:rPr lang="en-US" b="1" dirty="0" smtClean="0"/>
              <a:t>test substance</a:t>
            </a:r>
            <a:r>
              <a:rPr lang="en-US" dirty="0" smtClean="0"/>
              <a:t>/test solution. Above contents of overlay agar mixture of each tube are mixed and poured over the surface of an already prepared</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14400"/>
            <a:ext cx="8534400" cy="5562600"/>
          </a:xfrm>
        </p:spPr>
        <p:txBody>
          <a:bodyPr>
            <a:normAutofit fontScale="92500"/>
          </a:bodyPr>
          <a:lstStyle/>
          <a:p>
            <a:pPr>
              <a:buNone/>
            </a:pPr>
            <a:r>
              <a:rPr lang="en-US" dirty="0" smtClean="0"/>
              <a:t>minimal agar plate and allowed to solidify before incubation.</a:t>
            </a:r>
            <a:endParaRPr lang="en-US" b="1" u="sng" dirty="0" smtClean="0"/>
          </a:p>
          <a:p>
            <a:pPr>
              <a:buNone/>
            </a:pPr>
            <a:r>
              <a:rPr lang="en-US" sz="4300" b="1" u="sng" dirty="0" smtClean="0"/>
              <a:t>Pre-incubation method:</a:t>
            </a:r>
          </a:p>
          <a:p>
            <a:pPr>
              <a:buNone/>
            </a:pPr>
            <a:r>
              <a:rPr lang="en-US" dirty="0" smtClean="0"/>
              <a:t>    The </a:t>
            </a:r>
            <a:r>
              <a:rPr lang="en-US" b="1" dirty="0" smtClean="0"/>
              <a:t>test substance</a:t>
            </a:r>
            <a:r>
              <a:rPr lang="en-US" dirty="0" smtClean="0"/>
              <a:t>/test solution usually 0.05 or 0.1 ml is mixed with 0.1ml of </a:t>
            </a:r>
            <a:r>
              <a:rPr lang="en-US" b="1" dirty="0" smtClean="0"/>
              <a:t>test strain </a:t>
            </a:r>
            <a:r>
              <a:rPr lang="en-US" dirty="0" smtClean="0"/>
              <a:t>(containing approximately 108 viable cells), 0.5 ml of </a:t>
            </a:r>
            <a:r>
              <a:rPr lang="en-US" b="1" dirty="0" smtClean="0"/>
              <a:t>S9-mix or sterile buffer </a:t>
            </a:r>
            <a:r>
              <a:rPr lang="en-US" dirty="0" smtClean="0"/>
              <a:t>and pre-incubated for 20 or more minutes at 30°-37°C  prior to mixing with overlay agar and are aerated by using a shaker during pre-incubation. This mixture is then mixed with 2.0ml of </a:t>
            </a:r>
            <a:r>
              <a:rPr lang="en-US" b="1" dirty="0" smtClean="0"/>
              <a:t>overlay agar</a:t>
            </a:r>
            <a:r>
              <a:rPr lang="en-US" dirty="0" smtClean="0"/>
              <a:t>.</a:t>
            </a:r>
          </a:p>
          <a:p>
            <a:pPr>
              <a:buNone/>
            </a:pP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sz="3300" b="1" dirty="0" smtClean="0"/>
              <a:t>Incubation:</a:t>
            </a:r>
            <a:endParaRPr lang="en-US" sz="3300" b="1" dirty="0"/>
          </a:p>
        </p:txBody>
      </p:sp>
      <p:sp>
        <p:nvSpPr>
          <p:cNvPr id="3" name="Content Placeholder 2"/>
          <p:cNvSpPr>
            <a:spLocks noGrp="1"/>
          </p:cNvSpPr>
          <p:nvPr>
            <p:ph idx="1"/>
          </p:nvPr>
        </p:nvSpPr>
        <p:spPr>
          <a:xfrm>
            <a:off x="228600" y="838200"/>
            <a:ext cx="8705088" cy="5715000"/>
          </a:xfrm>
        </p:spPr>
        <p:txBody>
          <a:bodyPr>
            <a:noAutofit/>
          </a:bodyPr>
          <a:lstStyle/>
          <a:p>
            <a:pPr algn="just">
              <a:buNone/>
            </a:pPr>
            <a:r>
              <a:rPr lang="en-US" dirty="0" smtClean="0"/>
              <a:t>All plates in a given assay should be incubated at 37°C for 48-72 hours.  After the incubation period, the number of </a:t>
            </a:r>
            <a:r>
              <a:rPr lang="en-US" dirty="0" err="1" smtClean="0"/>
              <a:t>revertant</a:t>
            </a:r>
            <a:r>
              <a:rPr lang="en-US" dirty="0" smtClean="0"/>
              <a:t> colonies per plate is counted.</a:t>
            </a:r>
          </a:p>
          <a:p>
            <a:pPr>
              <a:buNone/>
            </a:pPr>
            <a:r>
              <a:rPr lang="en-US" sz="4000" b="1" u="sng" dirty="0" smtClean="0"/>
              <a:t>Data and Reporting:</a:t>
            </a:r>
          </a:p>
          <a:p>
            <a:pPr>
              <a:buNone/>
            </a:pPr>
            <a:r>
              <a:rPr lang="en-US" b="1" dirty="0" smtClean="0"/>
              <a:t>Treatment of results:</a:t>
            </a:r>
          </a:p>
          <a:p>
            <a:pPr algn="just">
              <a:buNone/>
            </a:pPr>
            <a:r>
              <a:rPr lang="en-US" dirty="0" smtClean="0"/>
              <a:t>Data for presented as </a:t>
            </a:r>
            <a:r>
              <a:rPr lang="en-US" b="1" dirty="0" smtClean="0"/>
              <a:t>number of </a:t>
            </a:r>
            <a:r>
              <a:rPr lang="en-US" b="1" dirty="0" err="1" smtClean="0"/>
              <a:t>revertant</a:t>
            </a:r>
            <a:r>
              <a:rPr lang="en-US" b="1" dirty="0" smtClean="0"/>
              <a:t> colonies/plate </a:t>
            </a:r>
            <a:r>
              <a:rPr lang="en-US" dirty="0" smtClean="0"/>
              <a:t>for both positive and negative control are given.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838200"/>
            <a:ext cx="8610600" cy="5638800"/>
          </a:xfrm>
        </p:spPr>
        <p:txBody>
          <a:bodyPr>
            <a:normAutofit/>
          </a:bodyPr>
          <a:lstStyle/>
          <a:p>
            <a:pPr>
              <a:buNone/>
            </a:pPr>
            <a:r>
              <a:rPr lang="en-US" b="1" dirty="0" smtClean="0"/>
              <a:t>Individual plate counts, </a:t>
            </a:r>
            <a:r>
              <a:rPr lang="en-US" dirty="0" smtClean="0"/>
              <a:t>the</a:t>
            </a:r>
            <a:r>
              <a:rPr lang="en-US" b="1" dirty="0" smtClean="0"/>
              <a:t> mean number of </a:t>
            </a:r>
            <a:r>
              <a:rPr lang="en-US" b="1" dirty="0" err="1" smtClean="0"/>
              <a:t>revertant</a:t>
            </a:r>
            <a:r>
              <a:rPr lang="en-US" b="1" dirty="0" smtClean="0"/>
              <a:t> colonies per plate </a:t>
            </a:r>
            <a:r>
              <a:rPr lang="en-US" dirty="0" smtClean="0"/>
              <a:t>and the </a:t>
            </a:r>
            <a:r>
              <a:rPr lang="en-US" b="1" dirty="0" smtClean="0"/>
              <a:t>standard deviation </a:t>
            </a:r>
            <a:r>
              <a:rPr lang="en-US" dirty="0" smtClean="0"/>
              <a:t>should be presented for the test substance and positive and negative controls</a:t>
            </a:r>
          </a:p>
          <a:p>
            <a:pPr algn="just">
              <a:buNone/>
            </a:pPr>
            <a:r>
              <a:rPr lang="en-US" dirty="0" smtClean="0"/>
              <a:t>There is no requirement for verification of a </a:t>
            </a:r>
            <a:r>
              <a:rPr lang="en-US" b="1" dirty="0" smtClean="0"/>
              <a:t>clear positive response</a:t>
            </a:r>
            <a:r>
              <a:rPr lang="en-US" dirty="0" smtClean="0"/>
              <a:t>, but </a:t>
            </a:r>
            <a:r>
              <a:rPr lang="en-US" b="1" dirty="0" smtClean="0"/>
              <a:t>equivocal results </a:t>
            </a:r>
            <a:r>
              <a:rPr lang="en-US" dirty="0" smtClean="0"/>
              <a:t>should be clarified by preferably using a modification of experimental conditions. Negative results need to be confirmed or justification should be provided if confirmation is not necessary.  </a:t>
            </a:r>
          </a:p>
          <a:p>
            <a:pPr>
              <a:buNone/>
            </a:pP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Autofit/>
          </a:bodyPr>
          <a:lstStyle/>
          <a:p>
            <a:r>
              <a:rPr lang="en-US" sz="4000" b="1" u="sng" dirty="0" smtClean="0"/>
              <a:t>Evaluation &amp; interpretation of results</a:t>
            </a:r>
            <a:endParaRPr lang="en-US" sz="4000" b="1" u="sng" dirty="0"/>
          </a:p>
        </p:txBody>
      </p:sp>
      <p:sp>
        <p:nvSpPr>
          <p:cNvPr id="3" name="Content Placeholder 2"/>
          <p:cNvSpPr>
            <a:spLocks noGrp="1"/>
          </p:cNvSpPr>
          <p:nvPr>
            <p:ph idx="1"/>
          </p:nvPr>
        </p:nvSpPr>
        <p:spPr>
          <a:xfrm>
            <a:off x="228600" y="838200"/>
            <a:ext cx="8705088" cy="5715000"/>
          </a:xfrm>
        </p:spPr>
        <p:txBody>
          <a:bodyPr>
            <a:noAutofit/>
          </a:bodyPr>
          <a:lstStyle/>
          <a:p>
            <a:pPr algn="just">
              <a:buNone/>
            </a:pPr>
            <a:r>
              <a:rPr lang="en-US" dirty="0" smtClean="0"/>
              <a:t>Biological relevance of the results should be considered first.  Statistical methods should not be only determining factor for evaluation of results but used as an aid in evaluation of results. </a:t>
            </a:r>
            <a:r>
              <a:rPr lang="en-US" b="1" dirty="0" smtClean="0"/>
              <a:t>Criteria</a:t>
            </a:r>
            <a:r>
              <a:rPr lang="en-US" dirty="0" smtClean="0"/>
              <a:t> for determining a </a:t>
            </a:r>
            <a:r>
              <a:rPr lang="en-US" b="1" dirty="0" smtClean="0"/>
              <a:t>positive result (mutagenic strain) </a:t>
            </a:r>
            <a:r>
              <a:rPr lang="en-US" dirty="0" smtClean="0"/>
              <a:t>are concentration-related increase over the range tested and/or a reproducible increase at one or more concentrations in the number of </a:t>
            </a:r>
            <a:r>
              <a:rPr lang="en-US" dirty="0" err="1" smtClean="0"/>
              <a:t>revertant</a:t>
            </a:r>
            <a:r>
              <a:rPr lang="en-US" dirty="0" smtClean="0"/>
              <a:t> colonies per plate in at least one strain with or without metabolic activation system. </a:t>
            </a:r>
          </a:p>
          <a:p>
            <a:pPr>
              <a:buNone/>
            </a:pP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334000"/>
          </a:xfrm>
        </p:spPr>
        <p:txBody>
          <a:bodyPr>
            <a:normAutofit lnSpcReduction="10000"/>
          </a:bodyPr>
          <a:lstStyle/>
          <a:p>
            <a:pPr algn="just">
              <a:buNone/>
            </a:pPr>
            <a:r>
              <a:rPr lang="en-US" dirty="0" smtClean="0"/>
              <a:t>A test substance for which the results do not meet the above criteria is considered </a:t>
            </a:r>
            <a:r>
              <a:rPr lang="en-US" b="1" dirty="0" smtClean="0"/>
              <a:t>non-mutagenic</a:t>
            </a:r>
            <a:r>
              <a:rPr lang="en-US" dirty="0" smtClean="0"/>
              <a:t> in this test. </a:t>
            </a:r>
            <a:r>
              <a:rPr lang="en-US" b="1" dirty="0" smtClean="0"/>
              <a:t>Positive results </a:t>
            </a:r>
            <a:r>
              <a:rPr lang="en-US" dirty="0" smtClean="0"/>
              <a:t>from the bacterial reverse mutation test indicate that a substance induces point mutations by base substitutions or </a:t>
            </a:r>
            <a:r>
              <a:rPr lang="en-US" dirty="0" err="1" smtClean="0"/>
              <a:t>frameshifts</a:t>
            </a:r>
            <a:r>
              <a:rPr lang="en-US" dirty="0" smtClean="0"/>
              <a:t> in the genome of either Salmonella </a:t>
            </a:r>
            <a:r>
              <a:rPr lang="en-US" dirty="0" err="1" smtClean="0"/>
              <a:t>typhimurium</a:t>
            </a:r>
            <a:r>
              <a:rPr lang="en-US" dirty="0" smtClean="0"/>
              <a:t> and/or Escherichia coli.  </a:t>
            </a:r>
            <a:r>
              <a:rPr lang="en-US" b="1" dirty="0" smtClean="0"/>
              <a:t>Negative results </a:t>
            </a:r>
            <a:r>
              <a:rPr lang="en-US" dirty="0" smtClean="0"/>
              <a:t>indicate that under the test conditions, the test substance is not mutagenic in the tested species.</a:t>
            </a:r>
          </a:p>
          <a:p>
            <a:pPr>
              <a:buNone/>
            </a:pP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4000" b="1" u="sng" dirty="0" smtClean="0"/>
              <a:t>Test report:</a:t>
            </a:r>
            <a:endParaRPr lang="en-US" sz="4000" b="1" u="sng" dirty="0"/>
          </a:p>
        </p:txBody>
      </p:sp>
      <p:sp>
        <p:nvSpPr>
          <p:cNvPr id="3" name="Content Placeholder 2"/>
          <p:cNvSpPr>
            <a:spLocks noGrp="1"/>
          </p:cNvSpPr>
          <p:nvPr>
            <p:ph idx="1"/>
          </p:nvPr>
        </p:nvSpPr>
        <p:spPr>
          <a:xfrm>
            <a:off x="304800" y="1066800"/>
            <a:ext cx="8628888" cy="5410200"/>
          </a:xfrm>
        </p:spPr>
        <p:txBody>
          <a:bodyPr>
            <a:normAutofit lnSpcReduction="10000"/>
          </a:bodyPr>
          <a:lstStyle/>
          <a:p>
            <a:pPr>
              <a:buNone/>
            </a:pPr>
            <a:r>
              <a:rPr lang="en-US" dirty="0" smtClean="0"/>
              <a:t>The test report must include the following information:</a:t>
            </a:r>
          </a:p>
          <a:p>
            <a:pPr>
              <a:buNone/>
            </a:pPr>
            <a:r>
              <a:rPr lang="en-US" b="1" u="sng" dirty="0" smtClean="0"/>
              <a:t>Test substance:</a:t>
            </a:r>
          </a:p>
          <a:p>
            <a:pPr algn="just">
              <a:buNone/>
            </a:pPr>
            <a:r>
              <a:rPr lang="en-US" dirty="0" smtClean="0"/>
              <a:t>         - identification data and CAS no., if known;</a:t>
            </a:r>
          </a:p>
          <a:p>
            <a:pPr>
              <a:buNone/>
            </a:pPr>
            <a:r>
              <a:rPr lang="en-US" dirty="0" smtClean="0"/>
              <a:t>          - physical nature and purity;</a:t>
            </a:r>
          </a:p>
          <a:p>
            <a:pPr>
              <a:buNone/>
            </a:pPr>
            <a:r>
              <a:rPr lang="en-US" dirty="0" smtClean="0"/>
              <a:t>         - physicochemical properties relevant to the conduct of           the study;</a:t>
            </a:r>
          </a:p>
          <a:p>
            <a:pPr>
              <a:buNone/>
            </a:pPr>
            <a:r>
              <a:rPr lang="en-US" dirty="0" smtClean="0"/>
              <a:t>         - stability of the test substance, if known.</a:t>
            </a:r>
          </a:p>
          <a:p>
            <a:pPr>
              <a:buNone/>
            </a:pPr>
            <a:r>
              <a:rPr lang="en-US" b="1" u="sng" dirty="0" smtClean="0"/>
              <a:t>Solvent/Vehicle:</a:t>
            </a:r>
          </a:p>
          <a:p>
            <a:pPr>
              <a:buNone/>
            </a:pPr>
            <a:r>
              <a:rPr lang="en-US" dirty="0" smtClean="0"/>
              <a:t>        - justification for choice of solvent/vehicle;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838200"/>
            <a:ext cx="8534400" cy="5562600"/>
          </a:xfrm>
        </p:spPr>
        <p:txBody>
          <a:bodyPr>
            <a:normAutofit fontScale="92500"/>
          </a:bodyPr>
          <a:lstStyle/>
          <a:p>
            <a:pPr>
              <a:buNone/>
            </a:pPr>
            <a:r>
              <a:rPr lang="en-US" dirty="0" smtClean="0"/>
              <a:t> - solubility and stability of the test substance in   solvent/vehicle, if known.</a:t>
            </a:r>
          </a:p>
          <a:p>
            <a:pPr>
              <a:buNone/>
            </a:pPr>
            <a:r>
              <a:rPr lang="en-US" b="1" u="sng" dirty="0" smtClean="0"/>
              <a:t>Strains:</a:t>
            </a:r>
          </a:p>
          <a:p>
            <a:pPr>
              <a:buNone/>
            </a:pPr>
            <a:r>
              <a:rPr lang="en-US" dirty="0" smtClean="0"/>
              <a:t>         - strains used;</a:t>
            </a:r>
          </a:p>
          <a:p>
            <a:pPr>
              <a:buNone/>
            </a:pPr>
            <a:r>
              <a:rPr lang="en-US" dirty="0" smtClean="0"/>
              <a:t>         - number of cells per culture;</a:t>
            </a:r>
          </a:p>
          <a:p>
            <a:pPr>
              <a:buNone/>
            </a:pPr>
            <a:r>
              <a:rPr lang="en-US" dirty="0" smtClean="0"/>
              <a:t>         - strain characteristics.</a:t>
            </a:r>
          </a:p>
          <a:p>
            <a:pPr>
              <a:buNone/>
            </a:pPr>
            <a:r>
              <a:rPr lang="en-US" sz="3600" b="1" u="sng" dirty="0" smtClean="0"/>
              <a:t>Test conditions</a:t>
            </a:r>
            <a:r>
              <a:rPr lang="en-US" sz="3600" dirty="0" smtClean="0"/>
              <a:t>:</a:t>
            </a:r>
          </a:p>
          <a:p>
            <a:pPr>
              <a:buNone/>
            </a:pPr>
            <a:r>
              <a:rPr lang="en-US" dirty="0" smtClean="0"/>
              <a:t>         - amount of test substance per plate (mg/plate or µg/plate) with rationale for selection of dose and number of plates per concentration; </a:t>
            </a:r>
          </a:p>
          <a:p>
            <a:pPr>
              <a:buNone/>
            </a:pP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838200"/>
            <a:ext cx="8628888" cy="5638800"/>
          </a:xfrm>
        </p:spPr>
        <p:txBody>
          <a:bodyPr>
            <a:noAutofit/>
          </a:bodyPr>
          <a:lstStyle/>
          <a:p>
            <a:pPr>
              <a:buNone/>
            </a:pPr>
            <a:r>
              <a:rPr lang="en-US" dirty="0" smtClean="0"/>
              <a:t>- media used;</a:t>
            </a:r>
          </a:p>
          <a:p>
            <a:pPr>
              <a:buNone/>
            </a:pPr>
            <a:r>
              <a:rPr lang="en-US" dirty="0" smtClean="0"/>
              <a:t>         - type and composition of metabolic activation  system, including acceptability criteria;  - treatment procedures.</a:t>
            </a:r>
          </a:p>
          <a:p>
            <a:pPr>
              <a:buNone/>
            </a:pPr>
            <a:r>
              <a:rPr lang="en-US" b="1" u="sng" dirty="0" smtClean="0"/>
              <a:t>Results:</a:t>
            </a:r>
          </a:p>
          <a:p>
            <a:pPr>
              <a:buNone/>
            </a:pPr>
            <a:r>
              <a:rPr lang="en-US" dirty="0" smtClean="0"/>
              <a:t>     signs of toxicity; </a:t>
            </a:r>
          </a:p>
          <a:p>
            <a:pPr>
              <a:buNone/>
            </a:pPr>
            <a:r>
              <a:rPr lang="en-US" dirty="0" smtClean="0"/>
              <a:t>   - signs of precipitation; </a:t>
            </a:r>
          </a:p>
          <a:p>
            <a:pPr>
              <a:buNone/>
            </a:pPr>
            <a:r>
              <a:rPr lang="en-US" dirty="0" smtClean="0"/>
              <a:t>   - individual plate counts; </a:t>
            </a:r>
          </a:p>
          <a:p>
            <a:pPr>
              <a:buNone/>
            </a:pPr>
            <a:r>
              <a:rPr lang="en-US" dirty="0" smtClean="0"/>
              <a:t>- the mean number of </a:t>
            </a:r>
            <a:r>
              <a:rPr lang="en-US" dirty="0" err="1" smtClean="0"/>
              <a:t>revertant</a:t>
            </a:r>
            <a:r>
              <a:rPr lang="en-US" dirty="0" smtClean="0"/>
              <a:t> colonies per plate and standard deviation;</a:t>
            </a:r>
          </a:p>
          <a:p>
            <a:pPr>
              <a:buNone/>
            </a:pPr>
            <a:r>
              <a:rPr lang="en-US" dirty="0" smtClean="0"/>
              <a:t> </a:t>
            </a:r>
          </a:p>
          <a:p>
            <a:pPr>
              <a:buNone/>
            </a:pPr>
            <a:endParaRPr lang="en-US" dirty="0" smtClean="0"/>
          </a:p>
          <a:p>
            <a:pPr>
              <a:buNone/>
            </a:pPr>
            <a:r>
              <a:rPr lang="en-US" dirty="0" smtClean="0"/>
              <a:t>.</a:t>
            </a:r>
          </a:p>
          <a:p>
            <a:pPr>
              <a:buNone/>
            </a:pP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14400"/>
            <a:ext cx="8763000" cy="5638800"/>
          </a:xfrm>
        </p:spPr>
        <p:txBody>
          <a:bodyPr>
            <a:noAutofit/>
          </a:bodyPr>
          <a:lstStyle/>
          <a:p>
            <a:pPr>
              <a:buNone/>
            </a:pPr>
            <a:r>
              <a:rPr lang="en-US" dirty="0" smtClean="0"/>
              <a:t>   - dose-response relationship, where possible;</a:t>
            </a:r>
          </a:p>
          <a:p>
            <a:pPr>
              <a:buNone/>
            </a:pPr>
            <a:r>
              <a:rPr lang="en-US" dirty="0" smtClean="0"/>
              <a:t>   - statistical analyses, if any; </a:t>
            </a:r>
          </a:p>
          <a:p>
            <a:pPr>
              <a:buNone/>
            </a:pPr>
            <a:r>
              <a:rPr lang="en-US" dirty="0" smtClean="0"/>
              <a:t>   - concurrent negative (solvent/vehicle) and positive control data, with  ranges, means and standard deviations; </a:t>
            </a:r>
          </a:p>
          <a:p>
            <a:pPr>
              <a:buNone/>
            </a:pPr>
            <a:r>
              <a:rPr lang="en-US" dirty="0" smtClean="0"/>
              <a:t>   - historical negative (solvent/vehicle) and positive control data, with e.g. ranges, means and standard deviations.</a:t>
            </a:r>
          </a:p>
          <a:p>
            <a:pPr>
              <a:buNone/>
            </a:pPr>
            <a:r>
              <a:rPr lang="en-US" b="1" dirty="0" smtClean="0"/>
              <a:t>Discussion of the results.</a:t>
            </a:r>
          </a:p>
          <a:p>
            <a:pPr>
              <a:buNone/>
            </a:pPr>
            <a:r>
              <a:rPr lang="en-US" b="1" dirty="0" smtClean="0"/>
              <a:t>Conclusion.</a:t>
            </a: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52400"/>
          </a:xfrm>
        </p:spPr>
        <p:txBody>
          <a:bodyPr>
            <a:normAutofit fontScale="90000"/>
          </a:bodyPr>
          <a:lstStyle/>
          <a:p>
            <a:endParaRPr lang="en-US" dirty="0"/>
          </a:p>
        </p:txBody>
      </p:sp>
      <p:sp>
        <p:nvSpPr>
          <p:cNvPr id="3" name="Content Placeholder 2"/>
          <p:cNvSpPr>
            <a:spLocks noGrp="1"/>
          </p:cNvSpPr>
          <p:nvPr>
            <p:ph idx="1"/>
          </p:nvPr>
        </p:nvSpPr>
        <p:spPr>
          <a:xfrm>
            <a:off x="457200" y="762000"/>
            <a:ext cx="8229600" cy="5364163"/>
          </a:xfrm>
        </p:spPr>
        <p:txBody>
          <a:bodyPr/>
          <a:lstStyle/>
          <a:p>
            <a:pPr algn="just">
              <a:buNone/>
            </a:pPr>
            <a:r>
              <a:rPr lang="en-US" dirty="0" smtClean="0"/>
              <a:t>employed as an initial screen for </a:t>
            </a:r>
            <a:r>
              <a:rPr lang="en-US" dirty="0" err="1" smtClean="0"/>
              <a:t>genotoxic</a:t>
            </a:r>
            <a:r>
              <a:rPr lang="en-US" dirty="0" smtClean="0"/>
              <a:t> activity and, in particular, for point mutation-inducing activity. Some shortcomings of mutagenic agents which are not detected by this test, and an overestimation of mutagenic activity are also seen. Mammalian mutation tests may be used in case when bacterial mutation test is not appropriate for certain classes of chemicals.</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2.png" descr="https://upload.wikimedia.org/wikipedia/commons/thumb/6/6e/Ames_test.svg/769px-Ames_test.svg.png"/>
          <p:cNvPicPr>
            <a:picLocks noGrp="1"/>
          </p:cNvPicPr>
          <p:nvPr>
            <p:ph idx="1"/>
          </p:nvPr>
        </p:nvPicPr>
        <p:blipFill>
          <a:blip r:embed="rId2"/>
          <a:srcRect/>
          <a:stretch>
            <a:fillRect/>
          </a:stretch>
        </p:blipFill>
        <p:spPr>
          <a:xfrm>
            <a:off x="152400" y="762000"/>
            <a:ext cx="8762999" cy="5791200"/>
          </a:xfrm>
          <a:prstGeom prst="rect">
            <a:avLst/>
          </a:prstGeom>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85800"/>
            <a:ext cx="8686800" cy="5867400"/>
          </a:xfrm>
        </p:spPr>
        <p:txBody>
          <a:bodyPr>
            <a:normAutofit fontScale="77500" lnSpcReduction="20000"/>
          </a:bodyPr>
          <a:lstStyle/>
          <a:p>
            <a:pPr>
              <a:buNone/>
            </a:pPr>
            <a:r>
              <a:rPr lang="en-US" sz="4600" b="1" u="sng" dirty="0" smtClean="0"/>
              <a:t>Definition:</a:t>
            </a:r>
          </a:p>
          <a:p>
            <a:r>
              <a:rPr lang="en-US" b="1" u="sng" dirty="0" smtClean="0"/>
              <a:t>Reverse mutation test</a:t>
            </a:r>
            <a:r>
              <a:rPr lang="en-US" u="sng" dirty="0" smtClean="0"/>
              <a:t> </a:t>
            </a:r>
            <a:r>
              <a:rPr lang="en-US" dirty="0" smtClean="0"/>
              <a:t>in either </a:t>
            </a:r>
            <a:r>
              <a:rPr lang="en-US" i="1" dirty="0" smtClean="0"/>
              <a:t>Salmonella </a:t>
            </a:r>
            <a:r>
              <a:rPr lang="en-US" i="1" dirty="0" err="1" smtClean="0"/>
              <a:t>typhimurium</a:t>
            </a:r>
            <a:r>
              <a:rPr lang="en-US" dirty="0" smtClean="0"/>
              <a:t> or </a:t>
            </a:r>
            <a:r>
              <a:rPr lang="en-US" i="1" dirty="0" smtClean="0"/>
              <a:t>Escherichia coli</a:t>
            </a:r>
            <a:r>
              <a:rPr lang="en-US" dirty="0" smtClean="0"/>
              <a:t> detects mutation in an amino acid requiring strain (</a:t>
            </a:r>
            <a:r>
              <a:rPr lang="en-US" dirty="0" err="1" smtClean="0"/>
              <a:t>histidine</a:t>
            </a:r>
            <a:r>
              <a:rPr lang="en-US" dirty="0" smtClean="0"/>
              <a:t> or tryptophan, respectively) to produce a strain whose growth is independent of an outside supply of the amino acid.</a:t>
            </a:r>
          </a:p>
          <a:p>
            <a:r>
              <a:rPr lang="en-US" b="1" u="sng" dirty="0" smtClean="0"/>
              <a:t>Point mutations</a:t>
            </a:r>
            <a:r>
              <a:rPr lang="en-US" u="sng" dirty="0" smtClean="0"/>
              <a:t> </a:t>
            </a:r>
            <a:r>
              <a:rPr lang="en-US" dirty="0" smtClean="0"/>
              <a:t>are changes in one or a small number of base pairs in a DNA sequence. Point mutations may result from base pair substitutions or from small insertions or deletions.</a:t>
            </a:r>
          </a:p>
          <a:p>
            <a:r>
              <a:rPr lang="en-US" b="1" u="sng" dirty="0" smtClean="0"/>
              <a:t>Base pair substitution mutagens</a:t>
            </a:r>
            <a:r>
              <a:rPr lang="en-US" u="sng" dirty="0" smtClean="0"/>
              <a:t> </a:t>
            </a:r>
            <a:r>
              <a:rPr lang="en-US" dirty="0" smtClean="0"/>
              <a:t>are agents that cause a base change in DNA. In a reversion test this change may occur at the site of the original mutation, or at a second site in the bacterial genome.</a:t>
            </a:r>
          </a:p>
          <a:p>
            <a:r>
              <a:rPr lang="en-US" b="1" u="sng" dirty="0" err="1" smtClean="0"/>
              <a:t>Frameshift</a:t>
            </a:r>
            <a:r>
              <a:rPr lang="en-US" b="1" u="sng" dirty="0" smtClean="0"/>
              <a:t> mutagens</a:t>
            </a:r>
            <a:r>
              <a:rPr lang="en-US" u="sng" dirty="0" smtClean="0"/>
              <a:t> </a:t>
            </a:r>
            <a:r>
              <a:rPr lang="en-US" dirty="0" smtClean="0"/>
              <a:t>are agents that cause the addition or deletion of one or more base pairs in the DNA, thus changing the reading frame in the RNA</a:t>
            </a:r>
          </a:p>
          <a:p>
            <a:pPr>
              <a:buNone/>
            </a:pP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85800"/>
            <a:ext cx="8763000" cy="5943600"/>
          </a:xfrm>
        </p:spPr>
        <p:txBody>
          <a:bodyPr/>
          <a:lstStyle/>
          <a:p>
            <a:pPr>
              <a:buNone/>
            </a:pPr>
            <a:endParaRPr lang="en-US" dirty="0"/>
          </a:p>
        </p:txBody>
      </p:sp>
      <p:sp>
        <p:nvSpPr>
          <p:cNvPr id="4" name="Flowchart: Magnetic Disk 3"/>
          <p:cNvSpPr/>
          <p:nvPr/>
        </p:nvSpPr>
        <p:spPr>
          <a:xfrm>
            <a:off x="2819400" y="1676400"/>
            <a:ext cx="457200" cy="1524000"/>
          </a:xfrm>
          <a:prstGeom prst="flowChartMagneticDisk">
            <a:avLst/>
          </a:prstGeom>
          <a:solidFill>
            <a:schemeClr val="bg2">
              <a:lumMod val="90000"/>
            </a:schemeClr>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Flowchart: Magnetic Disk 4"/>
          <p:cNvSpPr/>
          <p:nvPr/>
        </p:nvSpPr>
        <p:spPr>
          <a:xfrm>
            <a:off x="4953000" y="2057400"/>
            <a:ext cx="1295400" cy="381000"/>
          </a:xfrm>
          <a:prstGeom prst="flowChartMagneticDisk">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Can 5"/>
          <p:cNvSpPr/>
          <p:nvPr/>
        </p:nvSpPr>
        <p:spPr>
          <a:xfrm>
            <a:off x="7162800" y="1219200"/>
            <a:ext cx="1295400" cy="381000"/>
          </a:xfrm>
          <a:prstGeom prst="can">
            <a:avLst>
              <a:gd name="adj" fmla="val 49348"/>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 name="Can 6"/>
          <p:cNvSpPr/>
          <p:nvPr/>
        </p:nvSpPr>
        <p:spPr>
          <a:xfrm>
            <a:off x="7239000" y="3048000"/>
            <a:ext cx="1295400" cy="381000"/>
          </a:xfrm>
          <a:prstGeom prst="can">
            <a:avLst>
              <a:gd name="adj" fmla="val 49348"/>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 name="Rounded Rectangle 7"/>
          <p:cNvSpPr/>
          <p:nvPr/>
        </p:nvSpPr>
        <p:spPr>
          <a:xfrm>
            <a:off x="533400" y="1371600"/>
            <a:ext cx="1371600" cy="1905000"/>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His </a:t>
            </a:r>
            <a:r>
              <a:rPr lang="en-US" b="1" dirty="0" err="1" smtClean="0">
                <a:solidFill>
                  <a:schemeClr val="tx1"/>
                </a:solidFill>
              </a:rPr>
              <a:t>neg</a:t>
            </a:r>
            <a:r>
              <a:rPr lang="en-US" b="1" dirty="0" smtClean="0">
                <a:solidFill>
                  <a:schemeClr val="tx1"/>
                </a:solidFill>
              </a:rPr>
              <a:t> bacteria + test subs +metabolic system are mixed</a:t>
            </a:r>
            <a:endParaRPr lang="en-US" b="1" dirty="0">
              <a:solidFill>
                <a:schemeClr val="tx1"/>
              </a:solidFill>
            </a:endParaRPr>
          </a:p>
        </p:txBody>
      </p:sp>
      <p:sp>
        <p:nvSpPr>
          <p:cNvPr id="9" name="Rounded Rectangle 8"/>
          <p:cNvSpPr/>
          <p:nvPr/>
        </p:nvSpPr>
        <p:spPr>
          <a:xfrm>
            <a:off x="1981200" y="3429000"/>
            <a:ext cx="1981200" cy="685800"/>
          </a:xfrm>
          <a:prstGeom prst="round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smtClean="0"/>
              <a:t>Overlay Agar+ </a:t>
            </a:r>
            <a:r>
              <a:rPr lang="en-US" b="1" dirty="0" err="1" smtClean="0"/>
              <a:t>histidine</a:t>
            </a:r>
            <a:r>
              <a:rPr lang="en-US" b="1" dirty="0" smtClean="0"/>
              <a:t> in which mixture is added</a:t>
            </a:r>
            <a:endParaRPr lang="en-US" b="1" dirty="0"/>
          </a:p>
        </p:txBody>
      </p:sp>
      <p:sp>
        <p:nvSpPr>
          <p:cNvPr id="10" name="Rounded Rectangle 9"/>
          <p:cNvSpPr/>
          <p:nvPr/>
        </p:nvSpPr>
        <p:spPr>
          <a:xfrm flipV="1">
            <a:off x="4953000" y="2362200"/>
            <a:ext cx="1295400" cy="76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267200" y="3276600"/>
            <a:ext cx="1905000" cy="76200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smtClean="0"/>
              <a:t>Overlay agar with mixture is poured on minimal agar</a:t>
            </a:r>
            <a:endParaRPr lang="en-US" b="1" dirty="0"/>
          </a:p>
        </p:txBody>
      </p:sp>
      <p:sp>
        <p:nvSpPr>
          <p:cNvPr id="16" name="Oval 15"/>
          <p:cNvSpPr/>
          <p:nvPr/>
        </p:nvSpPr>
        <p:spPr>
          <a:xfrm>
            <a:off x="7162800" y="1219200"/>
            <a:ext cx="1295400" cy="228600"/>
          </a:xfrm>
          <a:prstGeom prst="ellipse">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a:r>
            <a:endParaRPr lang="en-US" dirty="0"/>
          </a:p>
        </p:txBody>
      </p:sp>
      <p:sp>
        <p:nvSpPr>
          <p:cNvPr id="17" name="Oval 16"/>
          <p:cNvSpPr/>
          <p:nvPr/>
        </p:nvSpPr>
        <p:spPr>
          <a:xfrm>
            <a:off x="7239000" y="3048000"/>
            <a:ext cx="1295400" cy="228600"/>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flipV="1">
            <a:off x="4953000" y="2285999"/>
            <a:ext cx="1295400" cy="76199"/>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Arrow Connector 21"/>
          <p:cNvCxnSpPr>
            <a:stCxn id="8" idx="3"/>
          </p:cNvCxnSpPr>
          <p:nvPr/>
        </p:nvCxnSpPr>
        <p:spPr>
          <a:xfrm>
            <a:off x="1905000" y="2324100"/>
            <a:ext cx="762000" cy="381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3505200" y="2362200"/>
            <a:ext cx="1219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6400800" y="1752600"/>
            <a:ext cx="762000" cy="533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6400800" y="2438400"/>
            <a:ext cx="762000" cy="457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5867400" y="1447800"/>
            <a:ext cx="12192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Incubated</a:t>
            </a:r>
            <a:endParaRPr lang="en-US" b="1" dirty="0">
              <a:solidFill>
                <a:schemeClr val="tx1"/>
              </a:solidFill>
            </a:endParaRPr>
          </a:p>
        </p:txBody>
      </p:sp>
      <p:sp>
        <p:nvSpPr>
          <p:cNvPr id="38" name="Rectangle 37"/>
          <p:cNvSpPr/>
          <p:nvPr/>
        </p:nvSpPr>
        <p:spPr>
          <a:xfrm>
            <a:off x="5638800" y="2819400"/>
            <a:ext cx="1219200"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n>
                  <a:solidFill>
                    <a:schemeClr val="tx1"/>
                  </a:solidFill>
                </a:ln>
                <a:solidFill>
                  <a:schemeClr val="tx1"/>
                </a:solidFill>
              </a:rPr>
              <a:t>Incubated</a:t>
            </a:r>
            <a:endParaRPr lang="en-US" dirty="0">
              <a:ln>
                <a:solidFill>
                  <a:schemeClr val="tx1"/>
                </a:solidFill>
              </a:ln>
              <a:solidFill>
                <a:schemeClr val="tx1"/>
              </a:solidFill>
            </a:endParaRPr>
          </a:p>
        </p:txBody>
      </p:sp>
      <p:sp>
        <p:nvSpPr>
          <p:cNvPr id="40" name="TextBox 39"/>
          <p:cNvSpPr txBox="1"/>
          <p:nvPr/>
        </p:nvSpPr>
        <p:spPr>
          <a:xfrm>
            <a:off x="6858001" y="1828801"/>
            <a:ext cx="1676400" cy="923330"/>
          </a:xfrm>
          <a:prstGeom prst="rect">
            <a:avLst/>
          </a:prstGeom>
          <a:noFill/>
        </p:spPr>
        <p:txBody>
          <a:bodyPr wrap="square" rtlCol="0">
            <a:spAutoFit/>
          </a:bodyPr>
          <a:lstStyle/>
          <a:p>
            <a:r>
              <a:rPr lang="en-US" b="1" dirty="0" smtClean="0"/>
              <a:t>His positive, inc  growth means mutagen</a:t>
            </a:r>
            <a:endParaRPr lang="en-US" b="1" dirty="0"/>
          </a:p>
        </p:txBody>
      </p:sp>
      <p:sp>
        <p:nvSpPr>
          <p:cNvPr id="41" name="Rectangle 40"/>
          <p:cNvSpPr/>
          <p:nvPr/>
        </p:nvSpPr>
        <p:spPr>
          <a:xfrm>
            <a:off x="6629400" y="3810000"/>
            <a:ext cx="2057400" cy="533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No growth means non-mutagen</a:t>
            </a:r>
            <a:endParaRPr lang="en-US" b="1" dirty="0">
              <a:solidFill>
                <a:schemeClr val="tx1"/>
              </a:solidFill>
            </a:endParaRPr>
          </a:p>
        </p:txBody>
      </p:sp>
      <p:sp>
        <p:nvSpPr>
          <p:cNvPr id="42" name="Rectangle 41"/>
          <p:cNvSpPr/>
          <p:nvPr/>
        </p:nvSpPr>
        <p:spPr>
          <a:xfrm>
            <a:off x="1752600" y="5334000"/>
            <a:ext cx="5486400" cy="914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u="sng" dirty="0" smtClean="0">
                <a:solidFill>
                  <a:schemeClr val="tx1"/>
                </a:solidFill>
              </a:rPr>
              <a:t>Ames test by plate incorporation method with metabolic system</a:t>
            </a:r>
            <a:endParaRPr lang="en-US" b="1" u="sng" dirty="0">
              <a:solidFill>
                <a:schemeClr val="tx1"/>
              </a:solidFill>
            </a:endParaRPr>
          </a:p>
        </p:txBody>
      </p:sp>
      <p:cxnSp>
        <p:nvCxnSpPr>
          <p:cNvPr id="44" name="Straight Arrow Connector 43"/>
          <p:cNvCxnSpPr/>
          <p:nvPr/>
        </p:nvCxnSpPr>
        <p:spPr>
          <a:xfrm rot="10800000" flipV="1">
            <a:off x="4876800" y="2438400"/>
            <a:ext cx="533400" cy="152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6" name="Rectangle 45"/>
          <p:cNvSpPr/>
          <p:nvPr/>
        </p:nvSpPr>
        <p:spPr>
          <a:xfrm>
            <a:off x="3505200" y="2667000"/>
            <a:ext cx="14478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Minimal agar</a:t>
            </a:r>
            <a:endParaRPr lang="en-US" dirty="0">
              <a:solidFill>
                <a:schemeClr val="tx1"/>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endParaRPr lang="en-US" dirty="0" smtClean="0"/>
          </a:p>
          <a:p>
            <a:pPr algn="ctr"/>
            <a:endParaRPr lang="en-US" dirty="0" smtClean="0"/>
          </a:p>
          <a:p>
            <a:pPr algn="ctr">
              <a:buNone/>
            </a:pPr>
            <a:endParaRPr lang="en-US" dirty="0" smtClean="0"/>
          </a:p>
          <a:p>
            <a:pPr algn="ctr">
              <a:buNone/>
            </a:pPr>
            <a:r>
              <a:rPr lang="en-US" sz="9600" dirty="0" smtClean="0">
                <a:latin typeface="Bodoni MT Black" pitchFamily="18" charset="0"/>
              </a:rPr>
              <a:t>The End</a:t>
            </a:r>
            <a:endParaRPr lang="en-US" sz="9600" dirty="0">
              <a:latin typeface="Bodoni MT Black"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smtClean="0"/>
              <a:t>Bacterial Reverse Mutation Test</a:t>
            </a:r>
            <a:br>
              <a:rPr lang="en-US" b="1" u="sng" dirty="0" smtClean="0"/>
            </a:br>
            <a:endParaRPr lang="en-US" b="1" u="sng" dirty="0"/>
          </a:p>
        </p:txBody>
      </p:sp>
      <p:sp>
        <p:nvSpPr>
          <p:cNvPr id="3" name="Content Placeholder 2"/>
          <p:cNvSpPr>
            <a:spLocks noGrp="1"/>
          </p:cNvSpPr>
          <p:nvPr>
            <p:ph idx="1"/>
          </p:nvPr>
        </p:nvSpPr>
        <p:spPr>
          <a:xfrm>
            <a:off x="457200" y="1066800"/>
            <a:ext cx="8229600" cy="5059363"/>
          </a:xfrm>
        </p:spPr>
        <p:txBody>
          <a:bodyPr>
            <a:noAutofit/>
          </a:bodyPr>
          <a:lstStyle/>
          <a:p>
            <a:pPr>
              <a:buNone/>
            </a:pPr>
            <a:r>
              <a:rPr lang="en-US" sz="3600" b="1" u="sng" dirty="0" smtClean="0"/>
              <a:t>Principle of the test method:</a:t>
            </a:r>
          </a:p>
          <a:p>
            <a:pPr algn="just">
              <a:buNone/>
            </a:pPr>
            <a:r>
              <a:rPr lang="en-US" dirty="0" smtClean="0"/>
              <a:t>The principle of this bacterial reverse mutation test is that it detects mutations which revert mutations present in the test strains and restore the functional capability of the bacteria to synthesize an essential amino acid.  The </a:t>
            </a:r>
            <a:r>
              <a:rPr lang="en-US" dirty="0" err="1" smtClean="0"/>
              <a:t>revertant</a:t>
            </a:r>
            <a:r>
              <a:rPr lang="en-US" dirty="0" smtClean="0"/>
              <a:t> bacteria are detected by their ability to grow in the absence of the amino acid required by the parent test strain. </a:t>
            </a:r>
          </a:p>
          <a:p>
            <a:pPr>
              <a:buNone/>
            </a:pPr>
            <a:r>
              <a:rPr lang="en-US" dirty="0" smtClean="0"/>
              <a:t>.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838200"/>
            <a:ext cx="8763000" cy="5287963"/>
          </a:xfrm>
        </p:spPr>
        <p:txBody>
          <a:bodyPr>
            <a:noAutofit/>
          </a:bodyPr>
          <a:lstStyle/>
          <a:p>
            <a:pPr algn="just">
              <a:buNone/>
            </a:pPr>
            <a:r>
              <a:rPr lang="en-US" dirty="0" smtClean="0"/>
              <a:t>Suspensions of bacterial cells are exposed to the test substance in the presence and in the absence of an exogenous metabolic activation system</a:t>
            </a:r>
          </a:p>
          <a:p>
            <a:pPr algn="just">
              <a:buNone/>
            </a:pPr>
            <a:r>
              <a:rPr lang="en-US" dirty="0" smtClean="0"/>
              <a:t>Several </a:t>
            </a:r>
            <a:r>
              <a:rPr lang="en-US" b="1" dirty="0" smtClean="0"/>
              <a:t>procedures</a:t>
            </a:r>
            <a:r>
              <a:rPr lang="en-US" dirty="0" smtClean="0"/>
              <a:t> for performing the bacterial reverse mutation test have been described. Among those commonly used are the </a:t>
            </a:r>
            <a:r>
              <a:rPr lang="en-US" b="1" dirty="0" smtClean="0"/>
              <a:t>plate incorporation method </a:t>
            </a:r>
            <a:r>
              <a:rPr lang="en-US" dirty="0" smtClean="0"/>
              <a:t>, the </a:t>
            </a:r>
            <a:r>
              <a:rPr lang="en-US" b="1" dirty="0" err="1" smtClean="0"/>
              <a:t>preincubation</a:t>
            </a:r>
            <a:r>
              <a:rPr lang="en-US" b="1" dirty="0" smtClean="0"/>
              <a:t> method</a:t>
            </a:r>
            <a:r>
              <a:rPr lang="en-US" dirty="0" smtClean="0"/>
              <a:t>, the </a:t>
            </a:r>
            <a:r>
              <a:rPr lang="en-US" b="1" dirty="0" smtClean="0"/>
              <a:t>fluctuation method</a:t>
            </a:r>
            <a:r>
              <a:rPr lang="en-US" dirty="0" smtClean="0"/>
              <a:t>, and the </a:t>
            </a:r>
            <a:r>
              <a:rPr lang="en-US" b="1" dirty="0" smtClean="0"/>
              <a:t>suspension method</a:t>
            </a:r>
            <a:r>
              <a:rPr lang="en-US" dirty="0" smtClean="0"/>
              <a:t>. Modifications for the testing of gases or vapors have been described.</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143000"/>
            <a:ext cx="8686800" cy="5181600"/>
          </a:xfrm>
        </p:spPr>
        <p:txBody>
          <a:bodyPr>
            <a:noAutofit/>
          </a:bodyPr>
          <a:lstStyle/>
          <a:p>
            <a:pPr algn="just">
              <a:buNone/>
            </a:pPr>
            <a:r>
              <a:rPr lang="en-US" dirty="0" smtClean="0"/>
              <a:t>The procedures described in this guideline pertain primarily to the plate incorporation and preincubation methods.  Either of them is acceptable for conducting experiments both with and without metabolic activation. Compounds detected more efficiently by preincubation method include </a:t>
            </a:r>
            <a:r>
              <a:rPr lang="en-US" b="1" dirty="0" smtClean="0"/>
              <a:t>short chain aliphatic nitrosamines, divalent metals, </a:t>
            </a:r>
            <a:r>
              <a:rPr lang="en-US" b="1" dirty="0" err="1" smtClean="0"/>
              <a:t>aldehydes</a:t>
            </a:r>
            <a:r>
              <a:rPr lang="en-US" b="1" dirty="0" smtClean="0"/>
              <a:t>, </a:t>
            </a:r>
            <a:r>
              <a:rPr lang="en-US" b="1" dirty="0" err="1" smtClean="0"/>
              <a:t>azo</a:t>
            </a:r>
            <a:r>
              <a:rPr lang="en-US" b="1" dirty="0" smtClean="0"/>
              <a:t>-dyes </a:t>
            </a:r>
            <a:r>
              <a:rPr lang="en-US" dirty="0" smtClean="0"/>
              <a:t>and</a:t>
            </a:r>
            <a:r>
              <a:rPr lang="en-US" b="1" dirty="0" smtClean="0"/>
              <a:t> </a:t>
            </a:r>
            <a:r>
              <a:rPr lang="en-US" b="1" dirty="0" err="1" smtClean="0"/>
              <a:t>diazo</a:t>
            </a:r>
            <a:r>
              <a:rPr lang="en-US" b="1" dirty="0" smtClean="0"/>
              <a:t> compounds, </a:t>
            </a:r>
            <a:r>
              <a:rPr lang="en-US" b="1" dirty="0" err="1" smtClean="0"/>
              <a:t>pyrollizidine</a:t>
            </a:r>
            <a:r>
              <a:rPr lang="en-US" b="1" dirty="0" smtClean="0"/>
              <a:t> alkaloids, </a:t>
            </a:r>
            <a:r>
              <a:rPr lang="en-US" b="1" dirty="0" err="1" smtClean="0"/>
              <a:t>allyl</a:t>
            </a:r>
            <a:r>
              <a:rPr lang="en-US" b="1" dirty="0" smtClean="0"/>
              <a:t> compounds </a:t>
            </a:r>
            <a:r>
              <a:rPr lang="en-US" b="1" dirty="0"/>
              <a:t>&amp;</a:t>
            </a:r>
            <a:r>
              <a:rPr lang="en-US" dirty="0" smtClean="0"/>
              <a:t> </a:t>
            </a:r>
            <a:r>
              <a:rPr lang="en-US" b="1" dirty="0" smtClean="0"/>
              <a:t>nitro compounds</a:t>
            </a:r>
            <a:r>
              <a:rPr lang="en-US" dirty="0" smtClean="0"/>
              <a:t>.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buNone/>
            </a:pPr>
            <a:r>
              <a:rPr lang="en-US" dirty="0" smtClean="0"/>
              <a:t>Some mutagen compounds are not detected by using standard procedures of plate incorporation and </a:t>
            </a:r>
            <a:r>
              <a:rPr lang="en-US" dirty="0" err="1" smtClean="0"/>
              <a:t>preincubation</a:t>
            </a:r>
            <a:r>
              <a:rPr lang="en-US" dirty="0" smtClean="0"/>
              <a:t> thus are called as </a:t>
            </a:r>
            <a:r>
              <a:rPr lang="en-US" b="1" dirty="0" smtClean="0"/>
              <a:t>“special cases” </a:t>
            </a:r>
            <a:r>
              <a:rPr lang="en-US" dirty="0" smtClean="0"/>
              <a:t>and are detected by alternative methods. These include </a:t>
            </a:r>
            <a:r>
              <a:rPr lang="en-US" dirty="0" err="1" smtClean="0"/>
              <a:t>azo</a:t>
            </a:r>
            <a:r>
              <a:rPr lang="en-US" dirty="0" smtClean="0"/>
              <a:t>-dyes and </a:t>
            </a:r>
            <a:r>
              <a:rPr lang="en-US" dirty="0" err="1" smtClean="0"/>
              <a:t>diazo</a:t>
            </a:r>
            <a:r>
              <a:rPr lang="en-US" dirty="0" smtClean="0"/>
              <a:t> compounds,  gases and volatile chemicals,  and glycosides.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Autofit/>
          </a:bodyPr>
          <a:lstStyle/>
          <a:p>
            <a:r>
              <a:rPr lang="en-US" sz="4800" b="1" dirty="0" smtClean="0"/>
              <a:t>Description of method:</a:t>
            </a:r>
            <a:endParaRPr lang="en-US" sz="4800" b="1" dirty="0"/>
          </a:p>
        </p:txBody>
      </p:sp>
      <p:sp>
        <p:nvSpPr>
          <p:cNvPr id="3" name="Content Placeholder 2"/>
          <p:cNvSpPr>
            <a:spLocks noGrp="1"/>
          </p:cNvSpPr>
          <p:nvPr>
            <p:ph idx="1"/>
          </p:nvPr>
        </p:nvSpPr>
        <p:spPr>
          <a:xfrm>
            <a:off x="304800" y="1143000"/>
            <a:ext cx="8610600" cy="5334000"/>
          </a:xfrm>
        </p:spPr>
        <p:txBody>
          <a:bodyPr>
            <a:noAutofit/>
          </a:bodyPr>
          <a:lstStyle/>
          <a:p>
            <a:pPr>
              <a:buNone/>
            </a:pPr>
            <a:r>
              <a:rPr lang="en-US" sz="4000" b="1" u="sng" dirty="0" smtClean="0"/>
              <a:t>Preparations:</a:t>
            </a:r>
          </a:p>
          <a:p>
            <a:pPr>
              <a:buNone/>
            </a:pPr>
            <a:r>
              <a:rPr lang="en-US" b="1" dirty="0" smtClean="0"/>
              <a:t>Bacteria:</a:t>
            </a:r>
          </a:p>
          <a:p>
            <a:pPr algn="just">
              <a:buNone/>
            </a:pPr>
            <a:r>
              <a:rPr lang="en-US" dirty="0" smtClean="0"/>
              <a:t>Fresh </a:t>
            </a:r>
            <a:r>
              <a:rPr lang="en-US" b="1" dirty="0" smtClean="0"/>
              <a:t>cultures</a:t>
            </a:r>
            <a:r>
              <a:rPr lang="en-US" dirty="0" smtClean="0"/>
              <a:t> of bacteria are grown up to the late exponential or early stationary phase of growth (approximately 109 cells per ml).   Late stationary phase culture should not be used.  Cultures used in the experiment should contain a high </a:t>
            </a:r>
            <a:r>
              <a:rPr lang="en-US" dirty="0" err="1" smtClean="0"/>
              <a:t>titre</a:t>
            </a:r>
            <a:r>
              <a:rPr lang="en-US" dirty="0" smtClean="0"/>
              <a:t> of </a:t>
            </a:r>
            <a:r>
              <a:rPr lang="en-US" b="1" dirty="0" smtClean="0"/>
              <a:t>viable bacteria</a:t>
            </a:r>
            <a:r>
              <a:rPr lang="en-US" dirty="0" smtClean="0"/>
              <a:t>. The </a:t>
            </a:r>
            <a:r>
              <a:rPr lang="en-US" dirty="0" err="1" smtClean="0"/>
              <a:t>titre</a:t>
            </a:r>
            <a:r>
              <a:rPr lang="en-US" dirty="0" smtClean="0"/>
              <a:t> may be demonstrated either from historical control data.</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buNone/>
            </a:pPr>
            <a:r>
              <a:rPr lang="en-US" dirty="0" smtClean="0"/>
              <a:t>on </a:t>
            </a:r>
            <a:r>
              <a:rPr lang="en-US" b="1" dirty="0" smtClean="0"/>
              <a:t>growth curves</a:t>
            </a:r>
            <a:r>
              <a:rPr lang="en-US" dirty="0" smtClean="0"/>
              <a:t>, or in each assay through the determination of viable cell numbers by a </a:t>
            </a:r>
            <a:r>
              <a:rPr lang="en-US" b="1" dirty="0" smtClean="0"/>
              <a:t>plating experiment</a:t>
            </a:r>
            <a:endParaRPr lang="en-US" dirty="0" smtClean="0"/>
          </a:p>
          <a:p>
            <a:pPr>
              <a:buNone/>
            </a:pPr>
            <a:r>
              <a:rPr lang="en-US" dirty="0" smtClean="0"/>
              <a:t>The recommended </a:t>
            </a:r>
            <a:r>
              <a:rPr lang="en-US" b="1" dirty="0" smtClean="0"/>
              <a:t>culture temperature </a:t>
            </a:r>
            <a:r>
              <a:rPr lang="en-US" dirty="0" smtClean="0"/>
              <a:t>is 37°C</a:t>
            </a:r>
            <a:r>
              <a:rPr lang="en-US" b="1" dirty="0" smtClean="0"/>
              <a:t>. </a:t>
            </a:r>
          </a:p>
          <a:p>
            <a:pPr>
              <a:buNone/>
            </a:pPr>
            <a:r>
              <a:rPr lang="en-US" dirty="0" smtClean="0"/>
              <a:t>At least </a:t>
            </a:r>
            <a:r>
              <a:rPr lang="en-US" b="1" dirty="0" smtClean="0"/>
              <a:t>five strains of bacteria </a:t>
            </a:r>
            <a:r>
              <a:rPr lang="en-US" dirty="0" smtClean="0"/>
              <a:t>should be used, including four strains of </a:t>
            </a:r>
            <a:r>
              <a:rPr lang="en-US" b="1" i="1" dirty="0" smtClean="0"/>
              <a:t>S. </a:t>
            </a:r>
            <a:r>
              <a:rPr lang="en-US" b="1" i="1" dirty="0" err="1" smtClean="0"/>
              <a:t>typhimurium</a:t>
            </a:r>
            <a:r>
              <a:rPr lang="en-US" b="1" i="1" dirty="0" smtClean="0"/>
              <a:t> </a:t>
            </a:r>
            <a:r>
              <a:rPr lang="en-US" dirty="0" smtClean="0"/>
              <a:t>that have been reliable and reproducibly responsive between laboratories.</a:t>
            </a:r>
          </a:p>
          <a:p>
            <a:pPr>
              <a:buNone/>
            </a:pP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455</TotalTime>
  <Words>2044</Words>
  <Application>Microsoft Office PowerPoint</Application>
  <PresentationFormat>On-screen Show (4:3)</PresentationFormat>
  <Paragraphs>116</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OECD TG 471</vt:lpstr>
      <vt:lpstr>Introduction:</vt:lpstr>
      <vt:lpstr>PowerPoint Presentation</vt:lpstr>
      <vt:lpstr>Bacterial Reverse Mutation Test </vt:lpstr>
      <vt:lpstr>PowerPoint Presentation</vt:lpstr>
      <vt:lpstr>PowerPoint Presentation</vt:lpstr>
      <vt:lpstr>PowerPoint Presentation</vt:lpstr>
      <vt:lpstr>Description of method:</vt:lpstr>
      <vt:lpstr>PowerPoint Presentation</vt:lpstr>
      <vt:lpstr>PowerPoint Presentation</vt:lpstr>
      <vt:lpstr>PowerPoint Presentation</vt:lpstr>
      <vt:lpstr>PowerPoint Presentation</vt:lpstr>
      <vt:lpstr>PowerPoint Presentation</vt:lpstr>
      <vt:lpstr>Test substance/Preparation:</vt:lpstr>
      <vt:lpstr>PowerPoint Presentation</vt:lpstr>
      <vt:lpstr>PowerPoint Presentation</vt:lpstr>
      <vt:lpstr>PowerPoint Presentation</vt:lpstr>
      <vt:lpstr>Controls:</vt:lpstr>
      <vt:lpstr>PowerPoint Presentation</vt:lpstr>
      <vt:lpstr>PowerPoint Presentation</vt:lpstr>
      <vt:lpstr>PowerPoint Presentation</vt:lpstr>
      <vt:lpstr>Incubation:</vt:lpstr>
      <vt:lpstr>PowerPoint Presentation</vt:lpstr>
      <vt:lpstr>Evaluation &amp; interpretation of results</vt:lpstr>
      <vt:lpstr>PowerPoint Presentation</vt:lpstr>
      <vt:lpstr>Test report:</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OECD TG 471</dc:title>
  <dc:creator>core-i5</dc:creator>
  <cp:lastModifiedBy>Dell</cp:lastModifiedBy>
  <cp:revision>46</cp:revision>
  <dcterms:created xsi:type="dcterms:W3CDTF">2017-11-11T13:26:58Z</dcterms:created>
  <dcterms:modified xsi:type="dcterms:W3CDTF">2020-03-27T09:39:21Z</dcterms:modified>
</cp:coreProperties>
</file>